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9" r:id="rId4"/>
    <p:sldMasterId id="2147483692" r:id="rId5"/>
  </p:sldMasterIdLst>
  <p:notesMasterIdLst>
    <p:notesMasterId r:id="rId72"/>
  </p:notesMasterIdLst>
  <p:handoutMasterIdLst>
    <p:handoutMasterId r:id="rId73"/>
  </p:handoutMasterIdLst>
  <p:sldIdLst>
    <p:sldId id="330" r:id="rId6"/>
    <p:sldId id="554" r:id="rId7"/>
    <p:sldId id="359" r:id="rId8"/>
    <p:sldId id="361" r:id="rId9"/>
    <p:sldId id="363" r:id="rId10"/>
    <p:sldId id="364" r:id="rId11"/>
    <p:sldId id="365" r:id="rId12"/>
    <p:sldId id="366" r:id="rId13"/>
    <p:sldId id="367" r:id="rId14"/>
    <p:sldId id="428" r:id="rId15"/>
    <p:sldId id="370" r:id="rId16"/>
    <p:sldId id="429" r:id="rId17"/>
    <p:sldId id="430" r:id="rId18"/>
    <p:sldId id="431" r:id="rId19"/>
    <p:sldId id="371" r:id="rId20"/>
    <p:sldId id="432" r:id="rId21"/>
    <p:sldId id="372" r:id="rId22"/>
    <p:sldId id="373" r:id="rId23"/>
    <p:sldId id="433" r:id="rId24"/>
    <p:sldId id="434" r:id="rId25"/>
    <p:sldId id="435" r:id="rId26"/>
    <p:sldId id="436" r:id="rId27"/>
    <p:sldId id="437" r:id="rId28"/>
    <p:sldId id="438" r:id="rId29"/>
    <p:sldId id="439" r:id="rId30"/>
    <p:sldId id="440" r:id="rId31"/>
    <p:sldId id="441" r:id="rId32"/>
    <p:sldId id="442" r:id="rId33"/>
    <p:sldId id="443" r:id="rId34"/>
    <p:sldId id="444" r:id="rId35"/>
    <p:sldId id="445" r:id="rId36"/>
    <p:sldId id="446" r:id="rId37"/>
    <p:sldId id="447" r:id="rId38"/>
    <p:sldId id="469" r:id="rId39"/>
    <p:sldId id="470" r:id="rId40"/>
    <p:sldId id="471" r:id="rId41"/>
    <p:sldId id="472" r:id="rId42"/>
    <p:sldId id="473" r:id="rId43"/>
    <p:sldId id="362" r:id="rId44"/>
    <p:sldId id="448" r:id="rId45"/>
    <p:sldId id="449" r:id="rId46"/>
    <p:sldId id="450" r:id="rId47"/>
    <p:sldId id="451" r:id="rId48"/>
    <p:sldId id="452" r:id="rId49"/>
    <p:sldId id="453" r:id="rId50"/>
    <p:sldId id="454" r:id="rId51"/>
    <p:sldId id="455" r:id="rId52"/>
    <p:sldId id="456" r:id="rId53"/>
    <p:sldId id="464" r:id="rId54"/>
    <p:sldId id="457" r:id="rId55"/>
    <p:sldId id="458" r:id="rId56"/>
    <p:sldId id="461" r:id="rId57"/>
    <p:sldId id="462" r:id="rId58"/>
    <p:sldId id="459" r:id="rId59"/>
    <p:sldId id="460" r:id="rId60"/>
    <p:sldId id="463" r:id="rId61"/>
    <p:sldId id="474" r:id="rId62"/>
    <p:sldId id="475" r:id="rId63"/>
    <p:sldId id="383" r:id="rId64"/>
    <p:sldId id="465" r:id="rId65"/>
    <p:sldId id="466" r:id="rId66"/>
    <p:sldId id="467" r:id="rId67"/>
    <p:sldId id="468" r:id="rId68"/>
    <p:sldId id="414" r:id="rId69"/>
    <p:sldId id="427" r:id="rId70"/>
    <p:sldId id="358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936"/>
    <a:srgbClr val="F57921"/>
    <a:srgbClr val="9E9CB4"/>
    <a:srgbClr val="7FCBC9"/>
    <a:srgbClr val="78769A"/>
    <a:srgbClr val="261E5E"/>
    <a:srgbClr val="38D9DD"/>
    <a:srgbClr val="345A99"/>
    <a:srgbClr val="FF0A7B"/>
    <a:srgbClr val="CDA4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78DD52-43E8-473D-B85D-50377BA777DE}" v="10" dt="2025-03-03T17:43:17.1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76" autoAdjust="0"/>
    <p:restoredTop sz="92615" autoAdjust="0"/>
  </p:normalViewPr>
  <p:slideViewPr>
    <p:cSldViewPr snapToGrid="0" showGuides="1">
      <p:cViewPr varScale="1">
        <p:scale>
          <a:sx n="147" d="100"/>
          <a:sy n="147" d="100"/>
        </p:scale>
        <p:origin x="414" y="13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97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handoutMaster" Target="handoutMasters/handoutMaster1.xml"/><Relationship Id="rId78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ulian Ilie-Nemedi" userId="c5ffad915e5e9439" providerId="LiveId" clId="{7C833B37-1480-BC4E-B657-21B37835A78E}"/>
    <pc:docChg chg="undo custSel addSld delSld modSld">
      <pc:chgData name="Iulian Ilie-Nemedi" userId="c5ffad915e5e9439" providerId="LiveId" clId="{7C833B37-1480-BC4E-B657-21B37835A78E}" dt="2023-02-24T21:56:51.408" v="18" actId="1076"/>
      <pc:docMkLst>
        <pc:docMk/>
      </pc:docMkLst>
      <pc:sldChg chg="del">
        <pc:chgData name="Iulian Ilie-Nemedi" userId="c5ffad915e5e9439" providerId="LiveId" clId="{7C833B37-1480-BC4E-B657-21B37835A78E}" dt="2023-02-24T21:54:18.250" v="0" actId="2696"/>
        <pc:sldMkLst>
          <pc:docMk/>
          <pc:sldMk cId="459170904" sldId="362"/>
        </pc:sldMkLst>
      </pc:sldChg>
      <pc:sldChg chg="add">
        <pc:chgData name="Iulian Ilie-Nemedi" userId="c5ffad915e5e9439" providerId="LiveId" clId="{7C833B37-1480-BC4E-B657-21B37835A78E}" dt="2023-02-24T21:54:53.203" v="1"/>
        <pc:sldMkLst>
          <pc:docMk/>
          <pc:sldMk cId="2352598445" sldId="362"/>
        </pc:sldMkLst>
      </pc:sldChg>
      <pc:sldChg chg="addSp modSp add mod">
        <pc:chgData name="Iulian Ilie-Nemedi" userId="c5ffad915e5e9439" providerId="LiveId" clId="{7C833B37-1480-BC4E-B657-21B37835A78E}" dt="2023-02-24T21:56:51.408" v="18" actId="1076"/>
        <pc:sldMkLst>
          <pc:docMk/>
          <pc:sldMk cId="421380814" sldId="469"/>
        </pc:sldMkLst>
      </pc:sldChg>
    </pc:docChg>
  </pc:docChgLst>
  <pc:docChgLst>
    <pc:chgData name="Iulian Ilie-Nemedi" userId="c5ffad915e5e9439" providerId="LiveId" clId="{7678DD52-43E8-473D-B85D-50377BA777DE}"/>
    <pc:docChg chg="undo custSel addSld modSld">
      <pc:chgData name="Iulian Ilie-Nemedi" userId="c5ffad915e5e9439" providerId="LiveId" clId="{7678DD52-43E8-473D-B85D-50377BA777DE}" dt="2025-03-03T17:43:17.135" v="53" actId="1076"/>
      <pc:docMkLst>
        <pc:docMk/>
      </pc:docMkLst>
      <pc:sldChg chg="addSp delSp modSp mod">
        <pc:chgData name="Iulian Ilie-Nemedi" userId="c5ffad915e5e9439" providerId="LiveId" clId="{7678DD52-43E8-473D-B85D-50377BA777DE}" dt="2025-03-03T17:42:08.363" v="31" actId="20577"/>
        <pc:sldMkLst>
          <pc:docMk/>
          <pc:sldMk cId="2094326920" sldId="463"/>
        </pc:sldMkLst>
        <pc:spChg chg="add del">
          <ac:chgData name="Iulian Ilie-Nemedi" userId="c5ffad915e5e9439" providerId="LiveId" clId="{7678DD52-43E8-473D-B85D-50377BA777DE}" dt="2025-03-03T17:41:46.746" v="19" actId="22"/>
          <ac:spMkLst>
            <pc:docMk/>
            <pc:sldMk cId="2094326920" sldId="463"/>
            <ac:spMk id="7" creationId="{70EB0C4C-88DA-F03A-4756-A92124AB6F78}"/>
          </ac:spMkLst>
        </pc:spChg>
        <pc:spChg chg="add mod">
          <ac:chgData name="Iulian Ilie-Nemedi" userId="c5ffad915e5e9439" providerId="LiveId" clId="{7678DD52-43E8-473D-B85D-50377BA777DE}" dt="2025-03-03T17:42:08.363" v="31" actId="20577"/>
          <ac:spMkLst>
            <pc:docMk/>
            <pc:sldMk cId="2094326920" sldId="463"/>
            <ac:spMk id="8" creationId="{81185058-68D9-28F7-4284-4F1C9F88DADC}"/>
          </ac:spMkLst>
        </pc:spChg>
        <pc:picChg chg="add mod">
          <ac:chgData name="Iulian Ilie-Nemedi" userId="c5ffad915e5e9439" providerId="LiveId" clId="{7678DD52-43E8-473D-B85D-50377BA777DE}" dt="2025-03-03T17:41:58.624" v="21" actId="1076"/>
          <ac:picMkLst>
            <pc:docMk/>
            <pc:sldMk cId="2094326920" sldId="463"/>
            <ac:picMk id="9" creationId="{8F02D445-17C0-FA3F-328B-C89B9B373BF1}"/>
          </ac:picMkLst>
        </pc:picChg>
      </pc:sldChg>
      <pc:sldChg chg="addSp delSp modSp mod">
        <pc:chgData name="Iulian Ilie-Nemedi" userId="c5ffad915e5e9439" providerId="LiveId" clId="{7678DD52-43E8-473D-B85D-50377BA777DE}" dt="2025-03-03T17:40:32.890" v="17" actId="20577"/>
        <pc:sldMkLst>
          <pc:docMk/>
          <pc:sldMk cId="990553483" sldId="470"/>
        </pc:sldMkLst>
        <pc:spChg chg="add del">
          <ac:chgData name="Iulian Ilie-Nemedi" userId="c5ffad915e5e9439" providerId="LiveId" clId="{7678DD52-43E8-473D-B85D-50377BA777DE}" dt="2025-03-03T17:39:36.864" v="2" actId="22"/>
          <ac:spMkLst>
            <pc:docMk/>
            <pc:sldMk cId="990553483" sldId="470"/>
            <ac:spMk id="4" creationId="{67558B93-892A-00B7-CCB9-0788D370DFA6}"/>
          </ac:spMkLst>
        </pc:spChg>
        <pc:spChg chg="add mod">
          <ac:chgData name="Iulian Ilie-Nemedi" userId="c5ffad915e5e9439" providerId="LiveId" clId="{7678DD52-43E8-473D-B85D-50377BA777DE}" dt="2025-03-03T17:40:32.890" v="17" actId="20577"/>
          <ac:spMkLst>
            <pc:docMk/>
            <pc:sldMk cId="990553483" sldId="470"/>
            <ac:spMk id="5" creationId="{6C11FB05-235A-4546-782C-9991019FFC19}"/>
          </ac:spMkLst>
        </pc:spChg>
        <pc:picChg chg="add mod">
          <ac:chgData name="Iulian Ilie-Nemedi" userId="c5ffad915e5e9439" providerId="LiveId" clId="{7678DD52-43E8-473D-B85D-50377BA777DE}" dt="2025-03-03T17:39:59.008" v="4" actId="1076"/>
          <ac:picMkLst>
            <pc:docMk/>
            <pc:sldMk cId="990553483" sldId="470"/>
            <ac:picMk id="6" creationId="{678D604D-76F2-FBB8-B78D-2A1EA473C46A}"/>
          </ac:picMkLst>
        </pc:picChg>
      </pc:sldChg>
      <pc:sldChg chg="addSp modSp mod">
        <pc:chgData name="Iulian Ilie-Nemedi" userId="c5ffad915e5e9439" providerId="LiveId" clId="{7678DD52-43E8-473D-B85D-50377BA777DE}" dt="2025-03-03T17:43:17.135" v="53" actId="1076"/>
        <pc:sldMkLst>
          <pc:docMk/>
          <pc:sldMk cId="1632761694" sldId="474"/>
        </pc:sldMkLst>
        <pc:spChg chg="add mod">
          <ac:chgData name="Iulian Ilie-Nemedi" userId="c5ffad915e5e9439" providerId="LiveId" clId="{7678DD52-43E8-473D-B85D-50377BA777DE}" dt="2025-03-03T17:43:13.329" v="52" actId="14100"/>
          <ac:spMkLst>
            <pc:docMk/>
            <pc:sldMk cId="1632761694" sldId="474"/>
            <ac:spMk id="3" creationId="{FE1495E0-3B2B-1CEB-F490-AEE76E859148}"/>
          </ac:spMkLst>
        </pc:spChg>
        <pc:picChg chg="add mod">
          <ac:chgData name="Iulian Ilie-Nemedi" userId="c5ffad915e5e9439" providerId="LiveId" clId="{7678DD52-43E8-473D-B85D-50377BA777DE}" dt="2025-03-03T17:43:17.135" v="53" actId="1076"/>
          <ac:picMkLst>
            <pc:docMk/>
            <pc:sldMk cId="1632761694" sldId="474"/>
            <ac:picMk id="4" creationId="{BD3F65B6-000D-AE2C-7715-F839922DBED6}"/>
          </ac:picMkLst>
        </pc:picChg>
        <pc:picChg chg="mod">
          <ac:chgData name="Iulian Ilie-Nemedi" userId="c5ffad915e5e9439" providerId="LiveId" clId="{7678DD52-43E8-473D-B85D-50377BA777DE}" dt="2025-03-03T17:42:58.015" v="38" actId="1076"/>
          <ac:picMkLst>
            <pc:docMk/>
            <pc:sldMk cId="1632761694" sldId="474"/>
            <ac:picMk id="2050" creationId="{5F8D02E8-D58F-1223-AD12-139CD3126017}"/>
          </ac:picMkLst>
        </pc:picChg>
      </pc:sldChg>
      <pc:sldChg chg="add">
        <pc:chgData name="Iulian Ilie-Nemedi" userId="c5ffad915e5e9439" providerId="LiveId" clId="{7678DD52-43E8-473D-B85D-50377BA777DE}" dt="2025-02-24T08:51:46.350" v="0"/>
        <pc:sldMkLst>
          <pc:docMk/>
          <pc:sldMk cId="2992511947" sldId="554"/>
        </pc:sldMkLst>
      </pc:sldChg>
    </pc:docChg>
  </pc:docChgLst>
  <pc:docChgLst>
    <pc:chgData name="Iulian Ilie-Nemedi" userId="c5ffad915e5e9439" providerId="LiveId" clId="{6FBF9DD6-67A6-45A4-BEC1-894370579346}"/>
    <pc:docChg chg="undo custSel modSld">
      <pc:chgData name="Iulian Ilie-Nemedi" userId="c5ffad915e5e9439" providerId="LiveId" clId="{6FBF9DD6-67A6-45A4-BEC1-894370579346}" dt="2024-03-08T06:20:59.501" v="393"/>
      <pc:docMkLst>
        <pc:docMk/>
      </pc:docMkLst>
      <pc:sldChg chg="addSp modSp">
        <pc:chgData name="Iulian Ilie-Nemedi" userId="c5ffad915e5e9439" providerId="LiveId" clId="{6FBF9DD6-67A6-45A4-BEC1-894370579346}" dt="2024-03-08T05:25:27.124" v="391"/>
        <pc:sldMkLst>
          <pc:docMk/>
          <pc:sldMk cId="925986790" sldId="330"/>
        </pc:sldMkLst>
      </pc:sldChg>
      <pc:sldChg chg="modAnim">
        <pc:chgData name="Iulian Ilie-Nemedi" userId="c5ffad915e5e9439" providerId="LiveId" clId="{6FBF9DD6-67A6-45A4-BEC1-894370579346}" dt="2024-02-29T19:29:57.210" v="8"/>
        <pc:sldMkLst>
          <pc:docMk/>
          <pc:sldMk cId="4235271135" sldId="359"/>
        </pc:sldMkLst>
      </pc:sldChg>
      <pc:sldChg chg="modAnim">
        <pc:chgData name="Iulian Ilie-Nemedi" userId="c5ffad915e5e9439" providerId="LiveId" clId="{6FBF9DD6-67A6-45A4-BEC1-894370579346}" dt="2024-02-29T19:30:20.444" v="14"/>
        <pc:sldMkLst>
          <pc:docMk/>
          <pc:sldMk cId="234625756" sldId="361"/>
        </pc:sldMkLst>
      </pc:sldChg>
      <pc:sldChg chg="modSp mod modAnim">
        <pc:chgData name="Iulian Ilie-Nemedi" userId="c5ffad915e5e9439" providerId="LiveId" clId="{6FBF9DD6-67A6-45A4-BEC1-894370579346}" dt="2024-02-29T20:16:00.005" v="209" actId="14861"/>
        <pc:sldMkLst>
          <pc:docMk/>
          <pc:sldMk cId="2352598445" sldId="362"/>
        </pc:sldMkLst>
      </pc:sldChg>
      <pc:sldChg chg="modAnim">
        <pc:chgData name="Iulian Ilie-Nemedi" userId="c5ffad915e5e9439" providerId="LiveId" clId="{6FBF9DD6-67A6-45A4-BEC1-894370579346}" dt="2024-02-29T19:30:54.419" v="19"/>
        <pc:sldMkLst>
          <pc:docMk/>
          <pc:sldMk cId="2984842427" sldId="363"/>
        </pc:sldMkLst>
      </pc:sldChg>
      <pc:sldChg chg="modAnim">
        <pc:chgData name="Iulian Ilie-Nemedi" userId="c5ffad915e5e9439" providerId="LiveId" clId="{6FBF9DD6-67A6-45A4-BEC1-894370579346}" dt="2024-02-29T19:31:38.360" v="28"/>
        <pc:sldMkLst>
          <pc:docMk/>
          <pc:sldMk cId="685003715" sldId="364"/>
        </pc:sldMkLst>
      </pc:sldChg>
      <pc:sldChg chg="modSp modAnim">
        <pc:chgData name="Iulian Ilie-Nemedi" userId="c5ffad915e5e9439" providerId="LiveId" clId="{6FBF9DD6-67A6-45A4-BEC1-894370579346}" dt="2024-02-29T19:33:25.957" v="39" actId="20577"/>
        <pc:sldMkLst>
          <pc:docMk/>
          <pc:sldMk cId="1910962310" sldId="365"/>
        </pc:sldMkLst>
      </pc:sldChg>
      <pc:sldChg chg="modSp mod modAnim">
        <pc:chgData name="Iulian Ilie-Nemedi" userId="c5ffad915e5e9439" providerId="LiveId" clId="{6FBF9DD6-67A6-45A4-BEC1-894370579346}" dt="2024-02-29T20:07:36.034" v="155" actId="14861"/>
        <pc:sldMkLst>
          <pc:docMk/>
          <pc:sldMk cId="3075388162" sldId="366"/>
        </pc:sldMkLst>
      </pc:sldChg>
      <pc:sldChg chg="modSp mod modAnim">
        <pc:chgData name="Iulian Ilie-Nemedi" userId="c5ffad915e5e9439" providerId="LiveId" clId="{6FBF9DD6-67A6-45A4-BEC1-894370579346}" dt="2024-02-29T20:07:43.504" v="156" actId="14861"/>
        <pc:sldMkLst>
          <pc:docMk/>
          <pc:sldMk cId="555662364" sldId="367"/>
        </pc:sldMkLst>
      </pc:sldChg>
      <pc:sldChg chg="modAnim">
        <pc:chgData name="Iulian Ilie-Nemedi" userId="c5ffad915e5e9439" providerId="LiveId" clId="{6FBF9DD6-67A6-45A4-BEC1-894370579346}" dt="2024-02-29T19:36:22.934" v="59"/>
        <pc:sldMkLst>
          <pc:docMk/>
          <pc:sldMk cId="993861723" sldId="370"/>
        </pc:sldMkLst>
      </pc:sldChg>
      <pc:sldChg chg="modAnim">
        <pc:chgData name="Iulian Ilie-Nemedi" userId="c5ffad915e5e9439" providerId="LiveId" clId="{6FBF9DD6-67A6-45A4-BEC1-894370579346}" dt="2024-02-29T19:37:27.359" v="72"/>
        <pc:sldMkLst>
          <pc:docMk/>
          <pc:sldMk cId="2313359829" sldId="371"/>
        </pc:sldMkLst>
      </pc:sldChg>
      <pc:sldChg chg="modAnim">
        <pc:chgData name="Iulian Ilie-Nemedi" userId="c5ffad915e5e9439" providerId="LiveId" clId="{6FBF9DD6-67A6-45A4-BEC1-894370579346}" dt="2024-02-29T19:38:09.810" v="80"/>
        <pc:sldMkLst>
          <pc:docMk/>
          <pc:sldMk cId="4271614868" sldId="372"/>
        </pc:sldMkLst>
      </pc:sldChg>
      <pc:sldChg chg="modSp mod modAnim">
        <pc:chgData name="Iulian Ilie-Nemedi" userId="c5ffad915e5e9439" providerId="LiveId" clId="{6FBF9DD6-67A6-45A4-BEC1-894370579346}" dt="2024-02-29T20:08:31.514" v="160" actId="14861"/>
        <pc:sldMkLst>
          <pc:docMk/>
          <pc:sldMk cId="690595195" sldId="373"/>
        </pc:sldMkLst>
      </pc:sldChg>
      <pc:sldChg chg="modAnim">
        <pc:chgData name="Iulian Ilie-Nemedi" userId="c5ffad915e5e9439" providerId="LiveId" clId="{6FBF9DD6-67A6-45A4-BEC1-894370579346}" dt="2024-03-01T06:31:08.158" v="388"/>
        <pc:sldMkLst>
          <pc:docMk/>
          <pc:sldMk cId="1203402387" sldId="414"/>
        </pc:sldMkLst>
      </pc:sldChg>
      <pc:sldChg chg="modAnim">
        <pc:chgData name="Iulian Ilie-Nemedi" userId="c5ffad915e5e9439" providerId="LiveId" clId="{6FBF9DD6-67A6-45A4-BEC1-894370579346}" dt="2024-03-08T06:20:59.501" v="393"/>
        <pc:sldMkLst>
          <pc:docMk/>
          <pc:sldMk cId="884844249" sldId="427"/>
        </pc:sldMkLst>
      </pc:sldChg>
      <pc:sldChg chg="modSp mod modAnim">
        <pc:chgData name="Iulian Ilie-Nemedi" userId="c5ffad915e5e9439" providerId="LiveId" clId="{6FBF9DD6-67A6-45A4-BEC1-894370579346}" dt="2024-02-29T20:07:57.010" v="157" actId="14861"/>
        <pc:sldMkLst>
          <pc:docMk/>
          <pc:sldMk cId="1693203027" sldId="428"/>
        </pc:sldMkLst>
      </pc:sldChg>
      <pc:sldChg chg="modAnim">
        <pc:chgData name="Iulian Ilie-Nemedi" userId="c5ffad915e5e9439" providerId="LiveId" clId="{6FBF9DD6-67A6-45A4-BEC1-894370579346}" dt="2024-02-29T19:36:32.516" v="61"/>
        <pc:sldMkLst>
          <pc:docMk/>
          <pc:sldMk cId="1474993304" sldId="429"/>
        </pc:sldMkLst>
      </pc:sldChg>
      <pc:sldChg chg="modAnim">
        <pc:chgData name="Iulian Ilie-Nemedi" userId="c5ffad915e5e9439" providerId="LiveId" clId="{6FBF9DD6-67A6-45A4-BEC1-894370579346}" dt="2024-02-29T19:36:41.269" v="63"/>
        <pc:sldMkLst>
          <pc:docMk/>
          <pc:sldMk cId="4041414438" sldId="430"/>
        </pc:sldMkLst>
      </pc:sldChg>
      <pc:sldChg chg="modAnim">
        <pc:chgData name="Iulian Ilie-Nemedi" userId="c5ffad915e5e9439" providerId="LiveId" clId="{6FBF9DD6-67A6-45A4-BEC1-894370579346}" dt="2024-02-29T19:37:06.520" v="66"/>
        <pc:sldMkLst>
          <pc:docMk/>
          <pc:sldMk cId="1324248946" sldId="431"/>
        </pc:sldMkLst>
      </pc:sldChg>
      <pc:sldChg chg="modSp mod modAnim">
        <pc:chgData name="Iulian Ilie-Nemedi" userId="c5ffad915e5e9439" providerId="LiveId" clId="{6FBF9DD6-67A6-45A4-BEC1-894370579346}" dt="2024-02-29T20:08:14.551" v="158" actId="14861"/>
        <pc:sldMkLst>
          <pc:docMk/>
          <pc:sldMk cId="702068029" sldId="432"/>
        </pc:sldMkLst>
      </pc:sldChg>
      <pc:sldChg chg="modSp mod modAnim">
        <pc:chgData name="Iulian Ilie-Nemedi" userId="c5ffad915e5e9439" providerId="LiveId" clId="{6FBF9DD6-67A6-45A4-BEC1-894370579346}" dt="2024-02-29T20:08:38.122" v="161" actId="14861"/>
        <pc:sldMkLst>
          <pc:docMk/>
          <pc:sldMk cId="2802272147" sldId="433"/>
        </pc:sldMkLst>
      </pc:sldChg>
      <pc:sldChg chg="modAnim">
        <pc:chgData name="Iulian Ilie-Nemedi" userId="c5ffad915e5e9439" providerId="LiveId" clId="{6FBF9DD6-67A6-45A4-BEC1-894370579346}" dt="2024-02-29T19:41:16.907" v="96"/>
        <pc:sldMkLst>
          <pc:docMk/>
          <pc:sldMk cId="744552119" sldId="434"/>
        </pc:sldMkLst>
      </pc:sldChg>
      <pc:sldChg chg="modAnim">
        <pc:chgData name="Iulian Ilie-Nemedi" userId="c5ffad915e5e9439" providerId="LiveId" clId="{6FBF9DD6-67A6-45A4-BEC1-894370579346}" dt="2024-02-29T19:42:31.794" v="106"/>
        <pc:sldMkLst>
          <pc:docMk/>
          <pc:sldMk cId="3508870007" sldId="435"/>
        </pc:sldMkLst>
      </pc:sldChg>
      <pc:sldChg chg="modAnim">
        <pc:chgData name="Iulian Ilie-Nemedi" userId="c5ffad915e5e9439" providerId="LiveId" clId="{6FBF9DD6-67A6-45A4-BEC1-894370579346}" dt="2024-02-29T20:01:03.621" v="108"/>
        <pc:sldMkLst>
          <pc:docMk/>
          <pc:sldMk cId="1417279923" sldId="436"/>
        </pc:sldMkLst>
      </pc:sldChg>
      <pc:sldChg chg="modSp mod modAnim">
        <pc:chgData name="Iulian Ilie-Nemedi" userId="c5ffad915e5e9439" providerId="LiveId" clId="{6FBF9DD6-67A6-45A4-BEC1-894370579346}" dt="2024-02-29T20:08:47.959" v="162" actId="14861"/>
        <pc:sldMkLst>
          <pc:docMk/>
          <pc:sldMk cId="2375138081" sldId="437"/>
        </pc:sldMkLst>
      </pc:sldChg>
      <pc:sldChg chg="modAnim">
        <pc:chgData name="Iulian Ilie-Nemedi" userId="c5ffad915e5e9439" providerId="LiveId" clId="{6FBF9DD6-67A6-45A4-BEC1-894370579346}" dt="2024-02-29T20:01:22.434" v="112"/>
        <pc:sldMkLst>
          <pc:docMk/>
          <pc:sldMk cId="444289063" sldId="438"/>
        </pc:sldMkLst>
      </pc:sldChg>
      <pc:sldChg chg="modSp mod modAnim">
        <pc:chgData name="Iulian Ilie-Nemedi" userId="c5ffad915e5e9439" providerId="LiveId" clId="{6FBF9DD6-67A6-45A4-BEC1-894370579346}" dt="2024-02-29T20:03:24.964" v="121" actId="14861"/>
        <pc:sldMkLst>
          <pc:docMk/>
          <pc:sldMk cId="1060031948" sldId="439"/>
        </pc:sldMkLst>
      </pc:sldChg>
      <pc:sldChg chg="modSp modAnim">
        <pc:chgData name="Iulian Ilie-Nemedi" userId="c5ffad915e5e9439" providerId="LiveId" clId="{6FBF9DD6-67A6-45A4-BEC1-894370579346}" dt="2024-02-29T20:03:55.704" v="128"/>
        <pc:sldMkLst>
          <pc:docMk/>
          <pc:sldMk cId="556294655" sldId="440"/>
        </pc:sldMkLst>
      </pc:sldChg>
      <pc:sldChg chg="modSp mod modAnim">
        <pc:chgData name="Iulian Ilie-Nemedi" userId="c5ffad915e5e9439" providerId="LiveId" clId="{6FBF9DD6-67A6-45A4-BEC1-894370579346}" dt="2024-02-29T20:09:10.454" v="164" actId="14861"/>
        <pc:sldMkLst>
          <pc:docMk/>
          <pc:sldMk cId="1801084088" sldId="441"/>
        </pc:sldMkLst>
      </pc:sldChg>
      <pc:sldChg chg="modAnim">
        <pc:chgData name="Iulian Ilie-Nemedi" userId="c5ffad915e5e9439" providerId="LiveId" clId="{6FBF9DD6-67A6-45A4-BEC1-894370579346}" dt="2024-02-29T20:05:18.706" v="138"/>
        <pc:sldMkLst>
          <pc:docMk/>
          <pc:sldMk cId="2057268420" sldId="442"/>
        </pc:sldMkLst>
      </pc:sldChg>
      <pc:sldChg chg="modAnim">
        <pc:chgData name="Iulian Ilie-Nemedi" userId="c5ffad915e5e9439" providerId="LiveId" clId="{6FBF9DD6-67A6-45A4-BEC1-894370579346}" dt="2024-02-29T20:05:42.203" v="142"/>
        <pc:sldMkLst>
          <pc:docMk/>
          <pc:sldMk cId="4232277556" sldId="443"/>
        </pc:sldMkLst>
      </pc:sldChg>
      <pc:sldChg chg="modSp mod modAnim">
        <pc:chgData name="Iulian Ilie-Nemedi" userId="c5ffad915e5e9439" providerId="LiveId" clId="{6FBF9DD6-67A6-45A4-BEC1-894370579346}" dt="2024-02-29T20:10:43.919" v="165" actId="14861"/>
        <pc:sldMkLst>
          <pc:docMk/>
          <pc:sldMk cId="3181137574" sldId="444"/>
        </pc:sldMkLst>
      </pc:sldChg>
      <pc:sldChg chg="modAnim">
        <pc:chgData name="Iulian Ilie-Nemedi" userId="c5ffad915e5e9439" providerId="LiveId" clId="{6FBF9DD6-67A6-45A4-BEC1-894370579346}" dt="2024-02-29T20:06:52.574" v="149"/>
        <pc:sldMkLst>
          <pc:docMk/>
          <pc:sldMk cId="1679234099" sldId="445"/>
        </pc:sldMkLst>
      </pc:sldChg>
      <pc:sldChg chg="modSp mod modAnim">
        <pc:chgData name="Iulian Ilie-Nemedi" userId="c5ffad915e5e9439" providerId="LiveId" clId="{6FBF9DD6-67A6-45A4-BEC1-894370579346}" dt="2024-02-29T20:10:55.089" v="166" actId="14861"/>
        <pc:sldMkLst>
          <pc:docMk/>
          <pc:sldMk cId="156012520" sldId="446"/>
        </pc:sldMkLst>
      </pc:sldChg>
      <pc:sldChg chg="modSp mod modAnim">
        <pc:chgData name="Iulian Ilie-Nemedi" userId="c5ffad915e5e9439" providerId="LiveId" clId="{6FBF9DD6-67A6-45A4-BEC1-894370579346}" dt="2024-02-29T20:11:59.720" v="176"/>
        <pc:sldMkLst>
          <pc:docMk/>
          <pc:sldMk cId="725492726" sldId="447"/>
        </pc:sldMkLst>
      </pc:sldChg>
      <pc:sldChg chg="addSp modSp modAnim">
        <pc:chgData name="Iulian Ilie-Nemedi" userId="c5ffad915e5e9439" providerId="LiveId" clId="{6FBF9DD6-67A6-45A4-BEC1-894370579346}" dt="2024-02-29T20:17:59.213" v="220"/>
        <pc:sldMkLst>
          <pc:docMk/>
          <pc:sldMk cId="2877858198" sldId="448"/>
        </pc:sldMkLst>
      </pc:sldChg>
      <pc:sldChg chg="modAnim">
        <pc:chgData name="Iulian Ilie-Nemedi" userId="c5ffad915e5e9439" providerId="LiveId" clId="{6FBF9DD6-67A6-45A4-BEC1-894370579346}" dt="2024-02-29T20:18:48.757" v="226"/>
        <pc:sldMkLst>
          <pc:docMk/>
          <pc:sldMk cId="2685519472" sldId="449"/>
        </pc:sldMkLst>
      </pc:sldChg>
      <pc:sldChg chg="addSp modSp mod modAnim">
        <pc:chgData name="Iulian Ilie-Nemedi" userId="c5ffad915e5e9439" providerId="LiveId" clId="{6FBF9DD6-67A6-45A4-BEC1-894370579346}" dt="2024-02-29T20:20:56.921" v="246"/>
        <pc:sldMkLst>
          <pc:docMk/>
          <pc:sldMk cId="4152172832" sldId="450"/>
        </pc:sldMkLst>
      </pc:sldChg>
      <pc:sldChg chg="modAnim">
        <pc:chgData name="Iulian Ilie-Nemedi" userId="c5ffad915e5e9439" providerId="LiveId" clId="{6FBF9DD6-67A6-45A4-BEC1-894370579346}" dt="2024-02-29T20:24:28.546" v="252"/>
        <pc:sldMkLst>
          <pc:docMk/>
          <pc:sldMk cId="3047199982" sldId="451"/>
        </pc:sldMkLst>
      </pc:sldChg>
      <pc:sldChg chg="delSp modSp modAnim">
        <pc:chgData name="Iulian Ilie-Nemedi" userId="c5ffad915e5e9439" providerId="LiveId" clId="{6FBF9DD6-67A6-45A4-BEC1-894370579346}" dt="2024-03-01T06:14:07.777" v="282"/>
        <pc:sldMkLst>
          <pc:docMk/>
          <pc:sldMk cId="3656608390" sldId="452"/>
        </pc:sldMkLst>
      </pc:sldChg>
      <pc:sldChg chg="modAnim">
        <pc:chgData name="Iulian Ilie-Nemedi" userId="c5ffad915e5e9439" providerId="LiveId" clId="{6FBF9DD6-67A6-45A4-BEC1-894370579346}" dt="2024-02-29T20:26:46.469" v="264"/>
        <pc:sldMkLst>
          <pc:docMk/>
          <pc:sldMk cId="4142966191" sldId="453"/>
        </pc:sldMkLst>
      </pc:sldChg>
      <pc:sldChg chg="modAnim">
        <pc:chgData name="Iulian Ilie-Nemedi" userId="c5ffad915e5e9439" providerId="LiveId" clId="{6FBF9DD6-67A6-45A4-BEC1-894370579346}" dt="2024-03-01T06:18:24.859" v="299"/>
        <pc:sldMkLst>
          <pc:docMk/>
          <pc:sldMk cId="2002405879" sldId="454"/>
        </pc:sldMkLst>
      </pc:sldChg>
      <pc:sldChg chg="modAnim">
        <pc:chgData name="Iulian Ilie-Nemedi" userId="c5ffad915e5e9439" providerId="LiveId" clId="{6FBF9DD6-67A6-45A4-BEC1-894370579346}" dt="2024-03-01T06:22:04.875" v="312"/>
        <pc:sldMkLst>
          <pc:docMk/>
          <pc:sldMk cId="3905843019" sldId="455"/>
        </pc:sldMkLst>
      </pc:sldChg>
      <pc:sldChg chg="modAnim">
        <pc:chgData name="Iulian Ilie-Nemedi" userId="c5ffad915e5e9439" providerId="LiveId" clId="{6FBF9DD6-67A6-45A4-BEC1-894370579346}" dt="2024-03-01T06:22:31.889" v="315"/>
        <pc:sldMkLst>
          <pc:docMk/>
          <pc:sldMk cId="3956405939" sldId="456"/>
        </pc:sldMkLst>
      </pc:sldChg>
      <pc:sldChg chg="modAnim">
        <pc:chgData name="Iulian Ilie-Nemedi" userId="c5ffad915e5e9439" providerId="LiveId" clId="{6FBF9DD6-67A6-45A4-BEC1-894370579346}" dt="2024-03-01T06:22:55.027" v="320"/>
        <pc:sldMkLst>
          <pc:docMk/>
          <pc:sldMk cId="1062906261" sldId="457"/>
        </pc:sldMkLst>
      </pc:sldChg>
      <pc:sldChg chg="modAnim">
        <pc:chgData name="Iulian Ilie-Nemedi" userId="c5ffad915e5e9439" providerId="LiveId" clId="{6FBF9DD6-67A6-45A4-BEC1-894370579346}" dt="2024-03-01T06:24:06.876" v="328"/>
        <pc:sldMkLst>
          <pc:docMk/>
          <pc:sldMk cId="743724949" sldId="458"/>
        </pc:sldMkLst>
      </pc:sldChg>
      <pc:sldChg chg="modSp mod modAnim">
        <pc:chgData name="Iulian Ilie-Nemedi" userId="c5ffad915e5e9439" providerId="LiveId" clId="{6FBF9DD6-67A6-45A4-BEC1-894370579346}" dt="2024-03-01T06:26:29.065" v="343"/>
        <pc:sldMkLst>
          <pc:docMk/>
          <pc:sldMk cId="4085028009" sldId="459"/>
        </pc:sldMkLst>
      </pc:sldChg>
      <pc:sldChg chg="modAnim">
        <pc:chgData name="Iulian Ilie-Nemedi" userId="c5ffad915e5e9439" providerId="LiveId" clId="{6FBF9DD6-67A6-45A4-BEC1-894370579346}" dt="2024-03-01T06:26:36.187" v="344"/>
        <pc:sldMkLst>
          <pc:docMk/>
          <pc:sldMk cId="656807180" sldId="460"/>
        </pc:sldMkLst>
      </pc:sldChg>
      <pc:sldChg chg="modAnim">
        <pc:chgData name="Iulian Ilie-Nemedi" userId="c5ffad915e5e9439" providerId="LiveId" clId="{6FBF9DD6-67A6-45A4-BEC1-894370579346}" dt="2024-03-01T06:24:36.121" v="330"/>
        <pc:sldMkLst>
          <pc:docMk/>
          <pc:sldMk cId="474045784" sldId="461"/>
        </pc:sldMkLst>
      </pc:sldChg>
      <pc:sldChg chg="modSp mod modAnim">
        <pc:chgData name="Iulian Ilie-Nemedi" userId="c5ffad915e5e9439" providerId="LiveId" clId="{6FBF9DD6-67A6-45A4-BEC1-894370579346}" dt="2024-03-01T06:25:20.112" v="335" actId="14861"/>
        <pc:sldMkLst>
          <pc:docMk/>
          <pc:sldMk cId="3425971732" sldId="462"/>
        </pc:sldMkLst>
      </pc:sldChg>
      <pc:sldChg chg="modAnim">
        <pc:chgData name="Iulian Ilie-Nemedi" userId="c5ffad915e5e9439" providerId="LiveId" clId="{6FBF9DD6-67A6-45A4-BEC1-894370579346}" dt="2024-03-01T06:28:39.808" v="364"/>
        <pc:sldMkLst>
          <pc:docMk/>
          <pc:sldMk cId="2094326920" sldId="463"/>
        </pc:sldMkLst>
      </pc:sldChg>
      <pc:sldChg chg="modAnim">
        <pc:chgData name="Iulian Ilie-Nemedi" userId="c5ffad915e5e9439" providerId="LiveId" clId="{6FBF9DD6-67A6-45A4-BEC1-894370579346}" dt="2024-03-01T06:29:21.843" v="370"/>
        <pc:sldMkLst>
          <pc:docMk/>
          <pc:sldMk cId="4012379766" sldId="465"/>
        </pc:sldMkLst>
      </pc:sldChg>
      <pc:sldChg chg="modAnim">
        <pc:chgData name="Iulian Ilie-Nemedi" userId="c5ffad915e5e9439" providerId="LiveId" clId="{6FBF9DD6-67A6-45A4-BEC1-894370579346}" dt="2024-03-01T06:30:12.643" v="379"/>
        <pc:sldMkLst>
          <pc:docMk/>
          <pc:sldMk cId="2527076035" sldId="466"/>
        </pc:sldMkLst>
      </pc:sldChg>
      <pc:sldChg chg="modAnim">
        <pc:chgData name="Iulian Ilie-Nemedi" userId="c5ffad915e5e9439" providerId="LiveId" clId="{6FBF9DD6-67A6-45A4-BEC1-894370579346}" dt="2024-03-01T06:30:37.884" v="383"/>
        <pc:sldMkLst>
          <pc:docMk/>
          <pc:sldMk cId="934735682" sldId="467"/>
        </pc:sldMkLst>
      </pc:sldChg>
      <pc:sldChg chg="modAnim">
        <pc:chgData name="Iulian Ilie-Nemedi" userId="c5ffad915e5e9439" providerId="LiveId" clId="{6FBF9DD6-67A6-45A4-BEC1-894370579346}" dt="2024-03-01T06:30:57.926" v="386"/>
        <pc:sldMkLst>
          <pc:docMk/>
          <pc:sldMk cId="4114377362" sldId="468"/>
        </pc:sldMkLst>
      </pc:sldChg>
      <pc:sldChg chg="modAnim">
        <pc:chgData name="Iulian Ilie-Nemedi" userId="c5ffad915e5e9439" providerId="LiveId" clId="{6FBF9DD6-67A6-45A4-BEC1-894370579346}" dt="2024-02-29T20:13:05.116" v="183"/>
        <pc:sldMkLst>
          <pc:docMk/>
          <pc:sldMk cId="421380814" sldId="469"/>
        </pc:sldMkLst>
      </pc:sldChg>
      <pc:sldChg chg="modAnim">
        <pc:chgData name="Iulian Ilie-Nemedi" userId="c5ffad915e5e9439" providerId="LiveId" clId="{6FBF9DD6-67A6-45A4-BEC1-894370579346}" dt="2024-02-29T20:13:38.676" v="187"/>
        <pc:sldMkLst>
          <pc:docMk/>
          <pc:sldMk cId="990553483" sldId="470"/>
        </pc:sldMkLst>
      </pc:sldChg>
      <pc:sldChg chg="modAnim">
        <pc:chgData name="Iulian Ilie-Nemedi" userId="c5ffad915e5e9439" providerId="LiveId" clId="{6FBF9DD6-67A6-45A4-BEC1-894370579346}" dt="2024-02-29T20:14:18.737" v="193"/>
        <pc:sldMkLst>
          <pc:docMk/>
          <pc:sldMk cId="834264347" sldId="471"/>
        </pc:sldMkLst>
      </pc:sldChg>
      <pc:sldChg chg="modAnim">
        <pc:chgData name="Iulian Ilie-Nemedi" userId="c5ffad915e5e9439" providerId="LiveId" clId="{6FBF9DD6-67A6-45A4-BEC1-894370579346}" dt="2024-02-29T20:14:55.616" v="201"/>
        <pc:sldMkLst>
          <pc:docMk/>
          <pc:sldMk cId="375785315" sldId="472"/>
        </pc:sldMkLst>
      </pc:sldChg>
      <pc:sldChg chg="modAnim">
        <pc:chgData name="Iulian Ilie-Nemedi" userId="c5ffad915e5e9439" providerId="LiveId" clId="{6FBF9DD6-67A6-45A4-BEC1-894370579346}" dt="2024-02-29T20:15:31.737" v="205"/>
        <pc:sldMkLst>
          <pc:docMk/>
          <pc:sldMk cId="3136200743" sldId="473"/>
        </pc:sldMkLst>
      </pc:sldChg>
      <pc:sldChg chg="modAnim">
        <pc:chgData name="Iulian Ilie-Nemedi" userId="c5ffad915e5e9439" providerId="LiveId" clId="{6FBF9DD6-67A6-45A4-BEC1-894370579346}" dt="2024-03-01T06:28:29.178" v="361"/>
        <pc:sldMkLst>
          <pc:docMk/>
          <pc:sldMk cId="1632761694" sldId="474"/>
        </pc:sldMkLst>
      </pc:sldChg>
      <pc:sldChg chg="modAnim">
        <pc:chgData name="Iulian Ilie-Nemedi" userId="c5ffad915e5e9439" providerId="LiveId" clId="{6FBF9DD6-67A6-45A4-BEC1-894370579346}" dt="2024-03-01T06:28:25.284" v="360"/>
        <pc:sldMkLst>
          <pc:docMk/>
          <pc:sldMk cId="4000903903" sldId="47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DDCC7D9-4B34-4F85-9DAE-2C3C476C1C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9C2724-FF66-4AEC-986C-F1ECF4911B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63208-4D5B-44C4-A045-6495A8B44929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C0D9D7-F7F2-409A-89D5-542D106E9A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35BE0-0675-46A0-81BD-572D42AE4E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A1B75-E75A-491C-95D1-D70845B24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24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89243F-B1BB-4202-BD78-416ACA55517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8D2766-C49B-4C1A-9FEE-6F146754B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41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48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815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83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6443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347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8589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9543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914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4014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1168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443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9454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4248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017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257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4909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675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4064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3955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8674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947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962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378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289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1126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8266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2301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580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2763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1114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9123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6940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756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3913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3167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131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6881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4759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5316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533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2281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6155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3548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375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31922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7447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8226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9932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217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8072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07327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89879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4541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20094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1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21822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73230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0330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64499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267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593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154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776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resentationgo.com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C080B99-07D2-4EFE-919F-8D441B19CB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" y="0"/>
            <a:ext cx="12191994" cy="4159244"/>
          </a:xfrm>
          <a:custGeom>
            <a:avLst/>
            <a:gdLst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675237 w 12191994"/>
              <a:gd name="connsiteY3" fmla="*/ 4200953 h 4242819"/>
              <a:gd name="connsiteX4" fmla="*/ 3622991 w 12191994"/>
              <a:gd name="connsiteY4" fmla="*/ 4204420 h 4242819"/>
              <a:gd name="connsiteX5" fmla="*/ 3510832 w 12191994"/>
              <a:gd name="connsiteY5" fmla="*/ 4208872 h 4242819"/>
              <a:gd name="connsiteX6" fmla="*/ 0 w 12191994"/>
              <a:gd name="connsiteY6" fmla="*/ 4156678 h 4242819"/>
              <a:gd name="connsiteX7" fmla="*/ 61025 w 12191994"/>
              <a:gd name="connsiteY7" fmla="*/ 4162195 h 4242819"/>
              <a:gd name="connsiteX8" fmla="*/ 2166125 w 12191994"/>
              <a:gd name="connsiteY8" fmla="*/ 4242818 h 4242819"/>
              <a:gd name="connsiteX9" fmla="*/ 2166418 w 12191994"/>
              <a:gd name="connsiteY9" fmla="*/ 4242815 h 4242819"/>
              <a:gd name="connsiteX10" fmla="*/ 2166128 w 12191994"/>
              <a:gd name="connsiteY10" fmla="*/ 4242819 h 4242819"/>
              <a:gd name="connsiteX11" fmla="*/ 61028 w 12191994"/>
              <a:gd name="connsiteY11" fmla="*/ 4162196 h 4242819"/>
              <a:gd name="connsiteX12" fmla="*/ 0 w 12191994"/>
              <a:gd name="connsiteY12" fmla="*/ 4156679 h 4242819"/>
              <a:gd name="connsiteX13" fmla="*/ 0 w 12191994"/>
              <a:gd name="connsiteY13" fmla="*/ 0 h 4242819"/>
              <a:gd name="connsiteX14" fmla="*/ 12191994 w 12191994"/>
              <a:gd name="connsiteY14" fmla="*/ 0 h 4242819"/>
              <a:gd name="connsiteX15" fmla="*/ 12191994 w 12191994"/>
              <a:gd name="connsiteY15" fmla="*/ 2062010 h 4242819"/>
              <a:gd name="connsiteX16" fmla="*/ 12172138 w 12191994"/>
              <a:gd name="connsiteY16" fmla="*/ 2073270 h 4242819"/>
              <a:gd name="connsiteX17" fmla="*/ 4335530 w 12191994"/>
              <a:gd name="connsiteY17" fmla="*/ 4157144 h 4242819"/>
              <a:gd name="connsiteX18" fmla="*/ 4303869 w 12191994"/>
              <a:gd name="connsiteY18" fmla="*/ 4159244 h 4242819"/>
              <a:gd name="connsiteX19" fmla="*/ 4393550 w 12191994"/>
              <a:gd name="connsiteY19" fmla="*/ 4151137 h 4242819"/>
              <a:gd name="connsiteX20" fmla="*/ 4199670 w 12191994"/>
              <a:gd name="connsiteY20" fmla="*/ 4117929 h 4242819"/>
              <a:gd name="connsiteX21" fmla="*/ 500184 w 12191994"/>
              <a:gd name="connsiteY21" fmla="*/ 3043554 h 4242819"/>
              <a:gd name="connsiteX22" fmla="*/ 0 w 12191994"/>
              <a:gd name="connsiteY22" fmla="*/ 2813437 h 4242819"/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009998 w 12191994"/>
              <a:gd name="connsiteY3" fmla="*/ 4228754 h 4242819"/>
              <a:gd name="connsiteX4" fmla="*/ 3675237 w 12191994"/>
              <a:gd name="connsiteY4" fmla="*/ 4200953 h 4242819"/>
              <a:gd name="connsiteX5" fmla="*/ 3622991 w 12191994"/>
              <a:gd name="connsiteY5" fmla="*/ 4204420 h 4242819"/>
              <a:gd name="connsiteX6" fmla="*/ 3510832 w 12191994"/>
              <a:gd name="connsiteY6" fmla="*/ 4208872 h 4242819"/>
              <a:gd name="connsiteX7" fmla="*/ 3675237 w 12191994"/>
              <a:gd name="connsiteY7" fmla="*/ 4200953 h 4242819"/>
              <a:gd name="connsiteX8" fmla="*/ 0 w 12191994"/>
              <a:gd name="connsiteY8" fmla="*/ 4156679 h 4242819"/>
              <a:gd name="connsiteX9" fmla="*/ 61025 w 12191994"/>
              <a:gd name="connsiteY9" fmla="*/ 4162195 h 4242819"/>
              <a:gd name="connsiteX10" fmla="*/ 2166125 w 12191994"/>
              <a:gd name="connsiteY10" fmla="*/ 4242818 h 4242819"/>
              <a:gd name="connsiteX11" fmla="*/ 2166418 w 12191994"/>
              <a:gd name="connsiteY11" fmla="*/ 4242815 h 4242819"/>
              <a:gd name="connsiteX12" fmla="*/ 2166128 w 12191994"/>
              <a:gd name="connsiteY12" fmla="*/ 4242819 h 4242819"/>
              <a:gd name="connsiteX13" fmla="*/ 61028 w 12191994"/>
              <a:gd name="connsiteY13" fmla="*/ 4162196 h 4242819"/>
              <a:gd name="connsiteX14" fmla="*/ 0 w 12191994"/>
              <a:gd name="connsiteY14" fmla="*/ 4156679 h 4242819"/>
              <a:gd name="connsiteX15" fmla="*/ 0 w 12191994"/>
              <a:gd name="connsiteY15" fmla="*/ 0 h 4242819"/>
              <a:gd name="connsiteX16" fmla="*/ 12191994 w 12191994"/>
              <a:gd name="connsiteY16" fmla="*/ 0 h 4242819"/>
              <a:gd name="connsiteX17" fmla="*/ 12191994 w 12191994"/>
              <a:gd name="connsiteY17" fmla="*/ 2062010 h 4242819"/>
              <a:gd name="connsiteX18" fmla="*/ 12172138 w 12191994"/>
              <a:gd name="connsiteY18" fmla="*/ 2073270 h 4242819"/>
              <a:gd name="connsiteX19" fmla="*/ 4335530 w 12191994"/>
              <a:gd name="connsiteY19" fmla="*/ 4157144 h 4242819"/>
              <a:gd name="connsiteX20" fmla="*/ 4303869 w 12191994"/>
              <a:gd name="connsiteY20" fmla="*/ 4159244 h 4242819"/>
              <a:gd name="connsiteX21" fmla="*/ 4393550 w 12191994"/>
              <a:gd name="connsiteY21" fmla="*/ 4151137 h 4242819"/>
              <a:gd name="connsiteX22" fmla="*/ 4199670 w 12191994"/>
              <a:gd name="connsiteY22" fmla="*/ 4117929 h 4242819"/>
              <a:gd name="connsiteX23" fmla="*/ 500184 w 12191994"/>
              <a:gd name="connsiteY23" fmla="*/ 3043554 h 4242819"/>
              <a:gd name="connsiteX24" fmla="*/ 0 w 12191994"/>
              <a:gd name="connsiteY24" fmla="*/ 2813437 h 4242819"/>
              <a:gd name="connsiteX25" fmla="*/ 0 w 12191994"/>
              <a:gd name="connsiteY25" fmla="*/ 0 h 4242819"/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009998 w 12191994"/>
              <a:gd name="connsiteY3" fmla="*/ 4228754 h 4242819"/>
              <a:gd name="connsiteX4" fmla="*/ 3675237 w 12191994"/>
              <a:gd name="connsiteY4" fmla="*/ 4200953 h 4242819"/>
              <a:gd name="connsiteX5" fmla="*/ 3622991 w 12191994"/>
              <a:gd name="connsiteY5" fmla="*/ 4204420 h 4242819"/>
              <a:gd name="connsiteX6" fmla="*/ 3510832 w 12191994"/>
              <a:gd name="connsiteY6" fmla="*/ 4208872 h 4242819"/>
              <a:gd name="connsiteX7" fmla="*/ 3675237 w 12191994"/>
              <a:gd name="connsiteY7" fmla="*/ 4200953 h 4242819"/>
              <a:gd name="connsiteX8" fmla="*/ 0 w 12191994"/>
              <a:gd name="connsiteY8" fmla="*/ 4156679 h 4242819"/>
              <a:gd name="connsiteX9" fmla="*/ 61025 w 12191994"/>
              <a:gd name="connsiteY9" fmla="*/ 4162195 h 4242819"/>
              <a:gd name="connsiteX10" fmla="*/ 2166125 w 12191994"/>
              <a:gd name="connsiteY10" fmla="*/ 4242818 h 4242819"/>
              <a:gd name="connsiteX11" fmla="*/ 2166418 w 12191994"/>
              <a:gd name="connsiteY11" fmla="*/ 4242815 h 4242819"/>
              <a:gd name="connsiteX12" fmla="*/ 2166128 w 12191994"/>
              <a:gd name="connsiteY12" fmla="*/ 4242819 h 4242819"/>
              <a:gd name="connsiteX13" fmla="*/ 0 w 12191994"/>
              <a:gd name="connsiteY13" fmla="*/ 4156679 h 4242819"/>
              <a:gd name="connsiteX14" fmla="*/ 0 w 12191994"/>
              <a:gd name="connsiteY14" fmla="*/ 0 h 4242819"/>
              <a:gd name="connsiteX15" fmla="*/ 12191994 w 12191994"/>
              <a:gd name="connsiteY15" fmla="*/ 0 h 4242819"/>
              <a:gd name="connsiteX16" fmla="*/ 12191994 w 12191994"/>
              <a:gd name="connsiteY16" fmla="*/ 2062010 h 4242819"/>
              <a:gd name="connsiteX17" fmla="*/ 12172138 w 12191994"/>
              <a:gd name="connsiteY17" fmla="*/ 2073270 h 4242819"/>
              <a:gd name="connsiteX18" fmla="*/ 4335530 w 12191994"/>
              <a:gd name="connsiteY18" fmla="*/ 4157144 h 4242819"/>
              <a:gd name="connsiteX19" fmla="*/ 4303869 w 12191994"/>
              <a:gd name="connsiteY19" fmla="*/ 4159244 h 4242819"/>
              <a:gd name="connsiteX20" fmla="*/ 4393550 w 12191994"/>
              <a:gd name="connsiteY20" fmla="*/ 4151137 h 4242819"/>
              <a:gd name="connsiteX21" fmla="*/ 4199670 w 12191994"/>
              <a:gd name="connsiteY21" fmla="*/ 4117929 h 4242819"/>
              <a:gd name="connsiteX22" fmla="*/ 500184 w 12191994"/>
              <a:gd name="connsiteY22" fmla="*/ 3043554 h 4242819"/>
              <a:gd name="connsiteX23" fmla="*/ 0 w 12191994"/>
              <a:gd name="connsiteY23" fmla="*/ 2813437 h 4242819"/>
              <a:gd name="connsiteX24" fmla="*/ 0 w 12191994"/>
              <a:gd name="connsiteY24" fmla="*/ 0 h 4242819"/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009998 w 12191994"/>
              <a:gd name="connsiteY3" fmla="*/ 4228754 h 4242819"/>
              <a:gd name="connsiteX4" fmla="*/ 3675237 w 12191994"/>
              <a:gd name="connsiteY4" fmla="*/ 4200953 h 4242819"/>
              <a:gd name="connsiteX5" fmla="*/ 3622991 w 12191994"/>
              <a:gd name="connsiteY5" fmla="*/ 4204420 h 4242819"/>
              <a:gd name="connsiteX6" fmla="*/ 3510832 w 12191994"/>
              <a:gd name="connsiteY6" fmla="*/ 4208872 h 4242819"/>
              <a:gd name="connsiteX7" fmla="*/ 3675237 w 12191994"/>
              <a:gd name="connsiteY7" fmla="*/ 4200953 h 4242819"/>
              <a:gd name="connsiteX8" fmla="*/ 0 w 12191994"/>
              <a:gd name="connsiteY8" fmla="*/ 4156679 h 4242819"/>
              <a:gd name="connsiteX9" fmla="*/ 2166125 w 12191994"/>
              <a:gd name="connsiteY9" fmla="*/ 4242818 h 4242819"/>
              <a:gd name="connsiteX10" fmla="*/ 2166418 w 12191994"/>
              <a:gd name="connsiteY10" fmla="*/ 4242815 h 4242819"/>
              <a:gd name="connsiteX11" fmla="*/ 2166128 w 12191994"/>
              <a:gd name="connsiteY11" fmla="*/ 4242819 h 4242819"/>
              <a:gd name="connsiteX12" fmla="*/ 0 w 12191994"/>
              <a:gd name="connsiteY12" fmla="*/ 4156679 h 4242819"/>
              <a:gd name="connsiteX13" fmla="*/ 0 w 12191994"/>
              <a:gd name="connsiteY13" fmla="*/ 0 h 4242819"/>
              <a:gd name="connsiteX14" fmla="*/ 12191994 w 12191994"/>
              <a:gd name="connsiteY14" fmla="*/ 0 h 4242819"/>
              <a:gd name="connsiteX15" fmla="*/ 12191994 w 12191994"/>
              <a:gd name="connsiteY15" fmla="*/ 2062010 h 4242819"/>
              <a:gd name="connsiteX16" fmla="*/ 12172138 w 12191994"/>
              <a:gd name="connsiteY16" fmla="*/ 2073270 h 4242819"/>
              <a:gd name="connsiteX17" fmla="*/ 4335530 w 12191994"/>
              <a:gd name="connsiteY17" fmla="*/ 4157144 h 4242819"/>
              <a:gd name="connsiteX18" fmla="*/ 4303869 w 12191994"/>
              <a:gd name="connsiteY18" fmla="*/ 4159244 h 4242819"/>
              <a:gd name="connsiteX19" fmla="*/ 4393550 w 12191994"/>
              <a:gd name="connsiteY19" fmla="*/ 4151137 h 4242819"/>
              <a:gd name="connsiteX20" fmla="*/ 4199670 w 12191994"/>
              <a:gd name="connsiteY20" fmla="*/ 4117929 h 4242819"/>
              <a:gd name="connsiteX21" fmla="*/ 500184 w 12191994"/>
              <a:gd name="connsiteY21" fmla="*/ 3043554 h 4242819"/>
              <a:gd name="connsiteX22" fmla="*/ 0 w 12191994"/>
              <a:gd name="connsiteY22" fmla="*/ 2813437 h 4242819"/>
              <a:gd name="connsiteX23" fmla="*/ 0 w 12191994"/>
              <a:gd name="connsiteY23" fmla="*/ 0 h 4242819"/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009998 w 12191994"/>
              <a:gd name="connsiteY3" fmla="*/ 4228754 h 4242819"/>
              <a:gd name="connsiteX4" fmla="*/ 3675237 w 12191994"/>
              <a:gd name="connsiteY4" fmla="*/ 4200953 h 4242819"/>
              <a:gd name="connsiteX5" fmla="*/ 3622991 w 12191994"/>
              <a:gd name="connsiteY5" fmla="*/ 4204420 h 4242819"/>
              <a:gd name="connsiteX6" fmla="*/ 3510832 w 12191994"/>
              <a:gd name="connsiteY6" fmla="*/ 4208872 h 4242819"/>
              <a:gd name="connsiteX7" fmla="*/ 3675237 w 12191994"/>
              <a:gd name="connsiteY7" fmla="*/ 4200953 h 4242819"/>
              <a:gd name="connsiteX8" fmla="*/ 2166128 w 12191994"/>
              <a:gd name="connsiteY8" fmla="*/ 4242819 h 4242819"/>
              <a:gd name="connsiteX9" fmla="*/ 2166125 w 12191994"/>
              <a:gd name="connsiteY9" fmla="*/ 4242818 h 4242819"/>
              <a:gd name="connsiteX10" fmla="*/ 2166418 w 12191994"/>
              <a:gd name="connsiteY10" fmla="*/ 4242815 h 4242819"/>
              <a:gd name="connsiteX11" fmla="*/ 2166128 w 12191994"/>
              <a:gd name="connsiteY11" fmla="*/ 4242819 h 4242819"/>
              <a:gd name="connsiteX12" fmla="*/ 0 w 12191994"/>
              <a:gd name="connsiteY12" fmla="*/ 0 h 4242819"/>
              <a:gd name="connsiteX13" fmla="*/ 12191994 w 12191994"/>
              <a:gd name="connsiteY13" fmla="*/ 0 h 4242819"/>
              <a:gd name="connsiteX14" fmla="*/ 12191994 w 12191994"/>
              <a:gd name="connsiteY14" fmla="*/ 2062010 h 4242819"/>
              <a:gd name="connsiteX15" fmla="*/ 12172138 w 12191994"/>
              <a:gd name="connsiteY15" fmla="*/ 2073270 h 4242819"/>
              <a:gd name="connsiteX16" fmla="*/ 4335530 w 12191994"/>
              <a:gd name="connsiteY16" fmla="*/ 4157144 h 4242819"/>
              <a:gd name="connsiteX17" fmla="*/ 4303869 w 12191994"/>
              <a:gd name="connsiteY17" fmla="*/ 4159244 h 4242819"/>
              <a:gd name="connsiteX18" fmla="*/ 4393550 w 12191994"/>
              <a:gd name="connsiteY18" fmla="*/ 4151137 h 4242819"/>
              <a:gd name="connsiteX19" fmla="*/ 4199670 w 12191994"/>
              <a:gd name="connsiteY19" fmla="*/ 4117929 h 4242819"/>
              <a:gd name="connsiteX20" fmla="*/ 500184 w 12191994"/>
              <a:gd name="connsiteY20" fmla="*/ 3043554 h 4242819"/>
              <a:gd name="connsiteX21" fmla="*/ 0 w 12191994"/>
              <a:gd name="connsiteY21" fmla="*/ 2813437 h 4242819"/>
              <a:gd name="connsiteX22" fmla="*/ 0 w 12191994"/>
              <a:gd name="connsiteY22" fmla="*/ 0 h 4242819"/>
              <a:gd name="connsiteX0" fmla="*/ 3009998 w 12191994"/>
              <a:gd name="connsiteY0" fmla="*/ 4228754 h 4242818"/>
              <a:gd name="connsiteX1" fmla="*/ 2899539 w 12191994"/>
              <a:gd name="connsiteY1" fmla="*/ 4233139 h 4242818"/>
              <a:gd name="connsiteX2" fmla="*/ 2823072 w 12191994"/>
              <a:gd name="connsiteY2" fmla="*/ 4234148 h 4242818"/>
              <a:gd name="connsiteX3" fmla="*/ 3009998 w 12191994"/>
              <a:gd name="connsiteY3" fmla="*/ 4228754 h 4242818"/>
              <a:gd name="connsiteX4" fmla="*/ 3675237 w 12191994"/>
              <a:gd name="connsiteY4" fmla="*/ 4200953 h 4242818"/>
              <a:gd name="connsiteX5" fmla="*/ 3622991 w 12191994"/>
              <a:gd name="connsiteY5" fmla="*/ 4204420 h 4242818"/>
              <a:gd name="connsiteX6" fmla="*/ 3510832 w 12191994"/>
              <a:gd name="connsiteY6" fmla="*/ 4208872 h 4242818"/>
              <a:gd name="connsiteX7" fmla="*/ 3675237 w 12191994"/>
              <a:gd name="connsiteY7" fmla="*/ 4200953 h 4242818"/>
              <a:gd name="connsiteX8" fmla="*/ 2166418 w 12191994"/>
              <a:gd name="connsiteY8" fmla="*/ 4242815 h 4242818"/>
              <a:gd name="connsiteX9" fmla="*/ 2166125 w 12191994"/>
              <a:gd name="connsiteY9" fmla="*/ 4242818 h 4242818"/>
              <a:gd name="connsiteX10" fmla="*/ 2166418 w 12191994"/>
              <a:gd name="connsiteY10" fmla="*/ 4242815 h 4242818"/>
              <a:gd name="connsiteX11" fmla="*/ 0 w 12191994"/>
              <a:gd name="connsiteY11" fmla="*/ 0 h 4242818"/>
              <a:gd name="connsiteX12" fmla="*/ 12191994 w 12191994"/>
              <a:gd name="connsiteY12" fmla="*/ 0 h 4242818"/>
              <a:gd name="connsiteX13" fmla="*/ 12191994 w 12191994"/>
              <a:gd name="connsiteY13" fmla="*/ 2062010 h 4242818"/>
              <a:gd name="connsiteX14" fmla="*/ 12172138 w 12191994"/>
              <a:gd name="connsiteY14" fmla="*/ 2073270 h 4242818"/>
              <a:gd name="connsiteX15" fmla="*/ 4335530 w 12191994"/>
              <a:gd name="connsiteY15" fmla="*/ 4157144 h 4242818"/>
              <a:gd name="connsiteX16" fmla="*/ 4303869 w 12191994"/>
              <a:gd name="connsiteY16" fmla="*/ 4159244 h 4242818"/>
              <a:gd name="connsiteX17" fmla="*/ 4393550 w 12191994"/>
              <a:gd name="connsiteY17" fmla="*/ 4151137 h 4242818"/>
              <a:gd name="connsiteX18" fmla="*/ 4199670 w 12191994"/>
              <a:gd name="connsiteY18" fmla="*/ 4117929 h 4242818"/>
              <a:gd name="connsiteX19" fmla="*/ 500184 w 12191994"/>
              <a:gd name="connsiteY19" fmla="*/ 3043554 h 4242818"/>
              <a:gd name="connsiteX20" fmla="*/ 0 w 12191994"/>
              <a:gd name="connsiteY20" fmla="*/ 2813437 h 4242818"/>
              <a:gd name="connsiteX21" fmla="*/ 0 w 12191994"/>
              <a:gd name="connsiteY21" fmla="*/ 0 h 4242818"/>
              <a:gd name="connsiteX0" fmla="*/ 3009998 w 12191994"/>
              <a:gd name="connsiteY0" fmla="*/ 4228754 h 4234148"/>
              <a:gd name="connsiteX1" fmla="*/ 2899539 w 12191994"/>
              <a:gd name="connsiteY1" fmla="*/ 4233139 h 4234148"/>
              <a:gd name="connsiteX2" fmla="*/ 2823072 w 12191994"/>
              <a:gd name="connsiteY2" fmla="*/ 4234148 h 4234148"/>
              <a:gd name="connsiteX3" fmla="*/ 3009998 w 12191994"/>
              <a:gd name="connsiteY3" fmla="*/ 4228754 h 4234148"/>
              <a:gd name="connsiteX4" fmla="*/ 3675237 w 12191994"/>
              <a:gd name="connsiteY4" fmla="*/ 4200953 h 4234148"/>
              <a:gd name="connsiteX5" fmla="*/ 3622991 w 12191994"/>
              <a:gd name="connsiteY5" fmla="*/ 4204420 h 4234148"/>
              <a:gd name="connsiteX6" fmla="*/ 3510832 w 12191994"/>
              <a:gd name="connsiteY6" fmla="*/ 4208872 h 4234148"/>
              <a:gd name="connsiteX7" fmla="*/ 3675237 w 12191994"/>
              <a:gd name="connsiteY7" fmla="*/ 4200953 h 4234148"/>
              <a:gd name="connsiteX8" fmla="*/ 0 w 12191994"/>
              <a:gd name="connsiteY8" fmla="*/ 0 h 4234148"/>
              <a:gd name="connsiteX9" fmla="*/ 12191994 w 12191994"/>
              <a:gd name="connsiteY9" fmla="*/ 0 h 4234148"/>
              <a:gd name="connsiteX10" fmla="*/ 12191994 w 12191994"/>
              <a:gd name="connsiteY10" fmla="*/ 2062010 h 4234148"/>
              <a:gd name="connsiteX11" fmla="*/ 12172138 w 12191994"/>
              <a:gd name="connsiteY11" fmla="*/ 2073270 h 4234148"/>
              <a:gd name="connsiteX12" fmla="*/ 4335530 w 12191994"/>
              <a:gd name="connsiteY12" fmla="*/ 4157144 h 4234148"/>
              <a:gd name="connsiteX13" fmla="*/ 4303869 w 12191994"/>
              <a:gd name="connsiteY13" fmla="*/ 4159244 h 4234148"/>
              <a:gd name="connsiteX14" fmla="*/ 4393550 w 12191994"/>
              <a:gd name="connsiteY14" fmla="*/ 4151137 h 4234148"/>
              <a:gd name="connsiteX15" fmla="*/ 4199670 w 12191994"/>
              <a:gd name="connsiteY15" fmla="*/ 4117929 h 4234148"/>
              <a:gd name="connsiteX16" fmla="*/ 500184 w 12191994"/>
              <a:gd name="connsiteY16" fmla="*/ 3043554 h 4234148"/>
              <a:gd name="connsiteX17" fmla="*/ 0 w 12191994"/>
              <a:gd name="connsiteY17" fmla="*/ 2813437 h 4234148"/>
              <a:gd name="connsiteX18" fmla="*/ 0 w 12191994"/>
              <a:gd name="connsiteY18" fmla="*/ 0 h 4234148"/>
              <a:gd name="connsiteX0" fmla="*/ 3009998 w 12191994"/>
              <a:gd name="connsiteY0" fmla="*/ 4228754 h 4233139"/>
              <a:gd name="connsiteX1" fmla="*/ 2899539 w 12191994"/>
              <a:gd name="connsiteY1" fmla="*/ 4233139 h 4233139"/>
              <a:gd name="connsiteX2" fmla="*/ 3009998 w 12191994"/>
              <a:gd name="connsiteY2" fmla="*/ 4228754 h 4233139"/>
              <a:gd name="connsiteX3" fmla="*/ 3675237 w 12191994"/>
              <a:gd name="connsiteY3" fmla="*/ 4200953 h 4233139"/>
              <a:gd name="connsiteX4" fmla="*/ 3622991 w 12191994"/>
              <a:gd name="connsiteY4" fmla="*/ 4204420 h 4233139"/>
              <a:gd name="connsiteX5" fmla="*/ 3510832 w 12191994"/>
              <a:gd name="connsiteY5" fmla="*/ 4208872 h 4233139"/>
              <a:gd name="connsiteX6" fmla="*/ 3675237 w 12191994"/>
              <a:gd name="connsiteY6" fmla="*/ 4200953 h 4233139"/>
              <a:gd name="connsiteX7" fmla="*/ 0 w 12191994"/>
              <a:gd name="connsiteY7" fmla="*/ 0 h 4233139"/>
              <a:gd name="connsiteX8" fmla="*/ 12191994 w 12191994"/>
              <a:gd name="connsiteY8" fmla="*/ 0 h 4233139"/>
              <a:gd name="connsiteX9" fmla="*/ 12191994 w 12191994"/>
              <a:gd name="connsiteY9" fmla="*/ 2062010 h 4233139"/>
              <a:gd name="connsiteX10" fmla="*/ 12172138 w 12191994"/>
              <a:gd name="connsiteY10" fmla="*/ 2073270 h 4233139"/>
              <a:gd name="connsiteX11" fmla="*/ 4335530 w 12191994"/>
              <a:gd name="connsiteY11" fmla="*/ 4157144 h 4233139"/>
              <a:gd name="connsiteX12" fmla="*/ 4303869 w 12191994"/>
              <a:gd name="connsiteY12" fmla="*/ 4159244 h 4233139"/>
              <a:gd name="connsiteX13" fmla="*/ 4393550 w 12191994"/>
              <a:gd name="connsiteY13" fmla="*/ 4151137 h 4233139"/>
              <a:gd name="connsiteX14" fmla="*/ 4199670 w 12191994"/>
              <a:gd name="connsiteY14" fmla="*/ 4117929 h 4233139"/>
              <a:gd name="connsiteX15" fmla="*/ 500184 w 12191994"/>
              <a:gd name="connsiteY15" fmla="*/ 3043554 h 4233139"/>
              <a:gd name="connsiteX16" fmla="*/ 0 w 12191994"/>
              <a:gd name="connsiteY16" fmla="*/ 2813437 h 4233139"/>
              <a:gd name="connsiteX17" fmla="*/ 0 w 12191994"/>
              <a:gd name="connsiteY17" fmla="*/ 0 h 4233139"/>
              <a:gd name="connsiteX0" fmla="*/ 3675237 w 12191994"/>
              <a:gd name="connsiteY0" fmla="*/ 4200953 h 4208872"/>
              <a:gd name="connsiteX1" fmla="*/ 3622991 w 12191994"/>
              <a:gd name="connsiteY1" fmla="*/ 4204420 h 4208872"/>
              <a:gd name="connsiteX2" fmla="*/ 3510832 w 12191994"/>
              <a:gd name="connsiteY2" fmla="*/ 4208872 h 4208872"/>
              <a:gd name="connsiteX3" fmla="*/ 3675237 w 12191994"/>
              <a:gd name="connsiteY3" fmla="*/ 4200953 h 4208872"/>
              <a:gd name="connsiteX4" fmla="*/ 0 w 12191994"/>
              <a:gd name="connsiteY4" fmla="*/ 0 h 4208872"/>
              <a:gd name="connsiteX5" fmla="*/ 12191994 w 12191994"/>
              <a:gd name="connsiteY5" fmla="*/ 0 h 4208872"/>
              <a:gd name="connsiteX6" fmla="*/ 12191994 w 12191994"/>
              <a:gd name="connsiteY6" fmla="*/ 2062010 h 4208872"/>
              <a:gd name="connsiteX7" fmla="*/ 12172138 w 12191994"/>
              <a:gd name="connsiteY7" fmla="*/ 2073270 h 4208872"/>
              <a:gd name="connsiteX8" fmla="*/ 4335530 w 12191994"/>
              <a:gd name="connsiteY8" fmla="*/ 4157144 h 4208872"/>
              <a:gd name="connsiteX9" fmla="*/ 4303869 w 12191994"/>
              <a:gd name="connsiteY9" fmla="*/ 4159244 h 4208872"/>
              <a:gd name="connsiteX10" fmla="*/ 4393550 w 12191994"/>
              <a:gd name="connsiteY10" fmla="*/ 4151137 h 4208872"/>
              <a:gd name="connsiteX11" fmla="*/ 4199670 w 12191994"/>
              <a:gd name="connsiteY11" fmla="*/ 4117929 h 4208872"/>
              <a:gd name="connsiteX12" fmla="*/ 500184 w 12191994"/>
              <a:gd name="connsiteY12" fmla="*/ 3043554 h 4208872"/>
              <a:gd name="connsiteX13" fmla="*/ 0 w 12191994"/>
              <a:gd name="connsiteY13" fmla="*/ 2813437 h 4208872"/>
              <a:gd name="connsiteX14" fmla="*/ 0 w 12191994"/>
              <a:gd name="connsiteY14" fmla="*/ 0 h 4208872"/>
              <a:gd name="connsiteX0" fmla="*/ 3675237 w 12191994"/>
              <a:gd name="connsiteY0" fmla="*/ 4200953 h 4204420"/>
              <a:gd name="connsiteX1" fmla="*/ 3622991 w 12191994"/>
              <a:gd name="connsiteY1" fmla="*/ 4204420 h 4204420"/>
              <a:gd name="connsiteX2" fmla="*/ 3675237 w 12191994"/>
              <a:gd name="connsiteY2" fmla="*/ 4200953 h 4204420"/>
              <a:gd name="connsiteX3" fmla="*/ 0 w 12191994"/>
              <a:gd name="connsiteY3" fmla="*/ 0 h 4204420"/>
              <a:gd name="connsiteX4" fmla="*/ 12191994 w 12191994"/>
              <a:gd name="connsiteY4" fmla="*/ 0 h 4204420"/>
              <a:gd name="connsiteX5" fmla="*/ 12191994 w 12191994"/>
              <a:gd name="connsiteY5" fmla="*/ 2062010 h 4204420"/>
              <a:gd name="connsiteX6" fmla="*/ 12172138 w 12191994"/>
              <a:gd name="connsiteY6" fmla="*/ 2073270 h 4204420"/>
              <a:gd name="connsiteX7" fmla="*/ 4335530 w 12191994"/>
              <a:gd name="connsiteY7" fmla="*/ 4157144 h 4204420"/>
              <a:gd name="connsiteX8" fmla="*/ 4303869 w 12191994"/>
              <a:gd name="connsiteY8" fmla="*/ 4159244 h 4204420"/>
              <a:gd name="connsiteX9" fmla="*/ 4393550 w 12191994"/>
              <a:gd name="connsiteY9" fmla="*/ 4151137 h 4204420"/>
              <a:gd name="connsiteX10" fmla="*/ 4199670 w 12191994"/>
              <a:gd name="connsiteY10" fmla="*/ 4117929 h 4204420"/>
              <a:gd name="connsiteX11" fmla="*/ 500184 w 12191994"/>
              <a:gd name="connsiteY11" fmla="*/ 3043554 h 4204420"/>
              <a:gd name="connsiteX12" fmla="*/ 0 w 12191994"/>
              <a:gd name="connsiteY12" fmla="*/ 2813437 h 4204420"/>
              <a:gd name="connsiteX13" fmla="*/ 0 w 12191994"/>
              <a:gd name="connsiteY13" fmla="*/ 0 h 4204420"/>
              <a:gd name="connsiteX0" fmla="*/ 0 w 12191994"/>
              <a:gd name="connsiteY0" fmla="*/ 0 h 4159244"/>
              <a:gd name="connsiteX1" fmla="*/ 12191994 w 12191994"/>
              <a:gd name="connsiteY1" fmla="*/ 0 h 4159244"/>
              <a:gd name="connsiteX2" fmla="*/ 12191994 w 12191994"/>
              <a:gd name="connsiteY2" fmla="*/ 2062010 h 4159244"/>
              <a:gd name="connsiteX3" fmla="*/ 12172138 w 12191994"/>
              <a:gd name="connsiteY3" fmla="*/ 2073270 h 4159244"/>
              <a:gd name="connsiteX4" fmla="*/ 4335530 w 12191994"/>
              <a:gd name="connsiteY4" fmla="*/ 4157144 h 4159244"/>
              <a:gd name="connsiteX5" fmla="*/ 4303869 w 12191994"/>
              <a:gd name="connsiteY5" fmla="*/ 4159244 h 4159244"/>
              <a:gd name="connsiteX6" fmla="*/ 4393550 w 12191994"/>
              <a:gd name="connsiteY6" fmla="*/ 4151137 h 4159244"/>
              <a:gd name="connsiteX7" fmla="*/ 4199670 w 12191994"/>
              <a:gd name="connsiteY7" fmla="*/ 4117929 h 4159244"/>
              <a:gd name="connsiteX8" fmla="*/ 500184 w 12191994"/>
              <a:gd name="connsiteY8" fmla="*/ 3043554 h 4159244"/>
              <a:gd name="connsiteX9" fmla="*/ 0 w 12191994"/>
              <a:gd name="connsiteY9" fmla="*/ 2813437 h 4159244"/>
              <a:gd name="connsiteX10" fmla="*/ 0 w 12191994"/>
              <a:gd name="connsiteY10" fmla="*/ 0 h 41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1994" h="4159244">
                <a:moveTo>
                  <a:pt x="0" y="0"/>
                </a:moveTo>
                <a:lnTo>
                  <a:pt x="12191994" y="0"/>
                </a:lnTo>
                <a:lnTo>
                  <a:pt x="12191994" y="2062010"/>
                </a:lnTo>
                <a:lnTo>
                  <a:pt x="12172138" y="2073270"/>
                </a:lnTo>
                <a:cubicBezTo>
                  <a:pt x="10126645" y="3159296"/>
                  <a:pt x="7398182" y="3912771"/>
                  <a:pt x="4335530" y="4157144"/>
                </a:cubicBezTo>
                <a:lnTo>
                  <a:pt x="4303869" y="4159244"/>
                </a:lnTo>
                <a:lnTo>
                  <a:pt x="4393550" y="4151137"/>
                </a:lnTo>
                <a:lnTo>
                  <a:pt x="4199670" y="4117929"/>
                </a:lnTo>
                <a:cubicBezTo>
                  <a:pt x="2842546" y="3866392"/>
                  <a:pt x="1594227" y="3500596"/>
                  <a:pt x="500184" y="3043554"/>
                </a:cubicBezTo>
                <a:lnTo>
                  <a:pt x="0" y="2813437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5A8ECF8-9EC0-4371-9073-B718C78D330B}"/>
              </a:ext>
            </a:extLst>
          </p:cNvPr>
          <p:cNvSpPr/>
          <p:nvPr userDrawn="1"/>
        </p:nvSpPr>
        <p:spPr>
          <a:xfrm>
            <a:off x="5987168" y="6021954"/>
            <a:ext cx="6204832" cy="836047"/>
          </a:xfrm>
          <a:custGeom>
            <a:avLst/>
            <a:gdLst>
              <a:gd name="connsiteX0" fmla="*/ 0 w 6204832"/>
              <a:gd name="connsiteY0" fmla="*/ 0 h 836047"/>
              <a:gd name="connsiteX1" fmla="*/ 304730 w 6204832"/>
              <a:gd name="connsiteY1" fmla="*/ 38149 h 836047"/>
              <a:gd name="connsiteX2" fmla="*/ 3397819 w 6204832"/>
              <a:gd name="connsiteY2" fmla="*/ 210757 h 836047"/>
              <a:gd name="connsiteX3" fmla="*/ 5889052 w 6204832"/>
              <a:gd name="connsiteY3" fmla="*/ 99488 h 836047"/>
              <a:gd name="connsiteX4" fmla="*/ 6204832 w 6204832"/>
              <a:gd name="connsiteY4" fmla="*/ 63660 h 836047"/>
              <a:gd name="connsiteX5" fmla="*/ 6204832 w 6204832"/>
              <a:gd name="connsiteY5" fmla="*/ 741992 h 836047"/>
              <a:gd name="connsiteX6" fmla="*/ 6204831 w 6204832"/>
              <a:gd name="connsiteY6" fmla="*/ 741992 h 836047"/>
              <a:gd name="connsiteX7" fmla="*/ 6204831 w 6204832"/>
              <a:gd name="connsiteY7" fmla="*/ 836047 h 836047"/>
              <a:gd name="connsiteX8" fmla="*/ 2954095 w 6204832"/>
              <a:gd name="connsiteY8" fmla="*/ 836047 h 836047"/>
              <a:gd name="connsiteX9" fmla="*/ 2930417 w 6204832"/>
              <a:gd name="connsiteY9" fmla="*/ 833175 h 836047"/>
              <a:gd name="connsiteX10" fmla="*/ 165022 w 6204832"/>
              <a:gd name="connsiteY10" fmla="*/ 73132 h 836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204832" h="836047">
                <a:moveTo>
                  <a:pt x="0" y="0"/>
                </a:moveTo>
                <a:lnTo>
                  <a:pt x="304730" y="38149"/>
                </a:lnTo>
                <a:cubicBezTo>
                  <a:pt x="1300024" y="151139"/>
                  <a:pt x="2335168" y="210757"/>
                  <a:pt x="3397819" y="210757"/>
                </a:cubicBezTo>
                <a:cubicBezTo>
                  <a:pt x="4247941" y="210757"/>
                  <a:pt x="5080458" y="172602"/>
                  <a:pt x="5889052" y="99488"/>
                </a:cubicBezTo>
                <a:lnTo>
                  <a:pt x="6204832" y="63660"/>
                </a:lnTo>
                <a:lnTo>
                  <a:pt x="6204832" y="741992"/>
                </a:lnTo>
                <a:lnTo>
                  <a:pt x="6204831" y="741992"/>
                </a:lnTo>
                <a:lnTo>
                  <a:pt x="6204831" y="836047"/>
                </a:lnTo>
                <a:lnTo>
                  <a:pt x="2954095" y="836047"/>
                </a:lnTo>
                <a:lnTo>
                  <a:pt x="2930417" y="833175"/>
                </a:lnTo>
                <a:cubicBezTo>
                  <a:pt x="1933531" y="687458"/>
                  <a:pt x="1000874" y="426847"/>
                  <a:pt x="165022" y="73132"/>
                </a:cubicBezTo>
                <a:close/>
              </a:path>
            </a:pathLst>
          </a:custGeom>
          <a:solidFill>
            <a:srgbClr val="9E9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90A6D83-D876-44E9-844F-067A0C9D2F58}"/>
              </a:ext>
            </a:extLst>
          </p:cNvPr>
          <p:cNvSpPr/>
          <p:nvPr userDrawn="1"/>
        </p:nvSpPr>
        <p:spPr>
          <a:xfrm>
            <a:off x="0" y="2240554"/>
            <a:ext cx="12192000" cy="3861530"/>
          </a:xfrm>
          <a:custGeom>
            <a:avLst/>
            <a:gdLst>
              <a:gd name="connsiteX0" fmla="*/ 4072878 w 4072878"/>
              <a:gd name="connsiteY0" fmla="*/ 0 h 2548371"/>
              <a:gd name="connsiteX1" fmla="*/ 4072878 w 4072878"/>
              <a:gd name="connsiteY1" fmla="*/ 2451296 h 2548371"/>
              <a:gd name="connsiteX2" fmla="*/ 3967388 w 4072878"/>
              <a:gd name="connsiteY2" fmla="*/ 2474940 h 2548371"/>
              <a:gd name="connsiteX3" fmla="*/ 3135163 w 4072878"/>
              <a:gd name="connsiteY3" fmla="*/ 2548371 h 2548371"/>
              <a:gd name="connsiteX4" fmla="*/ 144639 w 4072878"/>
              <a:gd name="connsiteY4" fmla="*/ 1474801 h 2548371"/>
              <a:gd name="connsiteX5" fmla="*/ 0 w 4072878"/>
              <a:gd name="connsiteY5" fmla="*/ 1349511 h 2548371"/>
              <a:gd name="connsiteX6" fmla="*/ 7645 w 4072878"/>
              <a:gd name="connsiteY6" fmla="*/ 1350876 h 2548371"/>
              <a:gd name="connsiteX7" fmla="*/ 723622 w 4072878"/>
              <a:gd name="connsiteY7" fmla="*/ 1405047 h 2548371"/>
              <a:gd name="connsiteX8" fmla="*/ 3884734 w 4072878"/>
              <a:gd name="connsiteY8" fmla="*/ 183710 h 254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2878" h="2548371">
                <a:moveTo>
                  <a:pt x="4072878" y="0"/>
                </a:moveTo>
                <a:lnTo>
                  <a:pt x="4072878" y="2451296"/>
                </a:lnTo>
                <a:lnTo>
                  <a:pt x="3967388" y="2474940"/>
                </a:lnTo>
                <a:cubicBezTo>
                  <a:pt x="3697268" y="2523191"/>
                  <a:pt x="3419156" y="2548371"/>
                  <a:pt x="3135163" y="2548371"/>
                </a:cubicBezTo>
                <a:cubicBezTo>
                  <a:pt x="1999192" y="2548371"/>
                  <a:pt x="957318" y="2145483"/>
                  <a:pt x="144639" y="1474801"/>
                </a:cubicBezTo>
                <a:lnTo>
                  <a:pt x="0" y="1349511"/>
                </a:lnTo>
                <a:lnTo>
                  <a:pt x="7645" y="1350876"/>
                </a:lnTo>
                <a:cubicBezTo>
                  <a:pt x="241098" y="1386547"/>
                  <a:pt x="480200" y="1405047"/>
                  <a:pt x="723622" y="1405047"/>
                </a:cubicBezTo>
                <a:cubicBezTo>
                  <a:pt x="1940736" y="1405047"/>
                  <a:pt x="3049826" y="942548"/>
                  <a:pt x="3884734" y="183710"/>
                </a:cubicBezTo>
                <a:close/>
              </a:path>
            </a:pathLst>
          </a:custGeom>
          <a:solidFill>
            <a:srgbClr val="27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ABCC98-1580-4C28-8EDC-0F8AF5CA9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7997" y="2814638"/>
            <a:ext cx="9144000" cy="2387600"/>
          </a:xfrm>
        </p:spPr>
        <p:txBody>
          <a:bodyPr rIns="365760" anchor="b">
            <a:normAutofit/>
          </a:bodyPr>
          <a:lstStyle>
            <a:lvl1pPr algn="r">
              <a:defRPr sz="48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E19115-C742-440E-8A08-171CBD18FE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7997" y="5202238"/>
            <a:ext cx="9144000" cy="899846"/>
          </a:xfrm>
        </p:spPr>
        <p:txBody>
          <a:bodyPr rIns="365760"/>
          <a:lstStyle>
            <a:lvl1pPr marL="0" indent="0" algn="r">
              <a:buNone/>
              <a:defRPr sz="24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07708-0653-4BFE-BDCB-7EDB4C08A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979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874A6-9ACF-48E9-94B2-A31C5D9D2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C8485-679C-4CBF-96E0-7B94ACE0F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9C0E27-1D0F-4482-BEB4-7B35D1308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6A8B8C-412F-4976-86BF-302698208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85394-D95D-4871-B12A-BAB69CEA1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58251-DB04-4CC3-8D3F-72EFC2D5F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92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DA641-9EB4-47B3-96C0-8C6296E96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135125-47C4-4402-8ECD-A77221001D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B04F91-84C2-4779-B493-9A846A0B9A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8BC727-52D8-44D1-9315-E16DC5F80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021E5-8C17-46A9-941A-D3D45533A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FAE64-06A5-4DE1-81C2-B4718D557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97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17C73-0918-49E5-B934-2FDB3935F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1601DD-4B31-4C85-8BF4-8E25AA335C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22BC-0AD6-44A3-B05F-C1991EE0A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A789E-B678-4E09-BDB1-7B16B525A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71187-E69A-4C50-93EC-72399E536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016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816490-53E5-4B7C-B69A-D1843F5241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64891A-25FC-4192-AC93-F8C596742C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15203-0495-4DDC-A983-D66926B49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00432-3913-4AEC-96D5-1119D47A7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8639B-5ED7-488C-9414-EABF4BC85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904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ed by PresentationGo"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152956"/>
            <a:ext cx="12192000" cy="552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www.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PresentationGo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.com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>
            <a:hlinkClick r:id="rId2"/>
          </p:cNvPr>
          <p:cNvSpPr/>
          <p:nvPr userDrawn="1"/>
        </p:nvSpPr>
        <p:spPr>
          <a:xfrm>
            <a:off x="2731912" y="3071723"/>
            <a:ext cx="6728177" cy="714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/>
          <p:cNvSpPr txBox="1"/>
          <p:nvPr userDrawn="1"/>
        </p:nvSpPr>
        <p:spPr>
          <a:xfrm>
            <a:off x="4271217" y="6121399"/>
            <a:ext cx="364958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800" dirty="0">
                <a:solidFill>
                  <a:srgbClr val="A5CD00"/>
                </a:solidFill>
              </a:rPr>
              <a:t>T</a:t>
            </a:r>
            <a:r>
              <a:rPr lang="en-US" sz="1800" baseline="0" dirty="0">
                <a:solidFill>
                  <a:srgbClr val="A5CD00"/>
                </a:solidFill>
              </a:rPr>
              <a:t>he free </a:t>
            </a:r>
            <a:r>
              <a:rPr lang="en-US" sz="1800" baseline="0">
                <a:solidFill>
                  <a:srgbClr val="A5CD00"/>
                </a:solidFill>
              </a:rPr>
              <a:t>PowerPoint template library</a:t>
            </a:r>
            <a:endParaRPr lang="en-US" sz="1800" dirty="0">
              <a:solidFill>
                <a:srgbClr val="A5CD00"/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4983933" y="2633133"/>
            <a:ext cx="2224135" cy="369332"/>
            <a:chOff x="3459936" y="2633133"/>
            <a:chExt cx="2224135" cy="369332"/>
          </a:xfrm>
        </p:grpSpPr>
        <p:sp>
          <p:nvSpPr>
            <p:cNvPr id="9" name="TextBox 8"/>
            <p:cNvSpPr txBox="1"/>
            <p:nvPr userDrawn="1"/>
          </p:nvSpPr>
          <p:spPr>
            <a:xfrm>
              <a:off x="3459936" y="2633133"/>
              <a:ext cx="222413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effectLst/>
                </a:rPr>
                <a:t>Designed</a:t>
              </a:r>
              <a:r>
                <a:rPr lang="en-US" baseline="0">
                  <a:solidFill>
                    <a:schemeClr val="bg1"/>
                  </a:solidFill>
                  <a:effectLst/>
                </a:rPr>
                <a:t> with         by</a:t>
              </a:r>
              <a:endParaRPr lang="en-US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0" name="Freeform 290"/>
            <p:cNvSpPr/>
            <p:nvPr userDrawn="1"/>
          </p:nvSpPr>
          <p:spPr>
            <a:xfrm>
              <a:off x="4977441" y="2705803"/>
              <a:ext cx="261456" cy="223991"/>
            </a:xfrm>
            <a:custGeom>
              <a:avLst/>
              <a:gdLst/>
              <a:ahLst/>
              <a:cxnLst/>
              <a:rect l="l" t="t" r="r" b="b"/>
              <a:pathLst>
                <a:path w="504825" h="432707">
                  <a:moveTo>
                    <a:pt x="134658" y="0"/>
                  </a:moveTo>
                  <a:cubicBezTo>
                    <a:pt x="146301" y="0"/>
                    <a:pt x="158180" y="2019"/>
                    <a:pt x="170294" y="6057"/>
                  </a:cubicBezTo>
                  <a:cubicBezTo>
                    <a:pt x="182407" y="10095"/>
                    <a:pt x="193676" y="15541"/>
                    <a:pt x="204099" y="22396"/>
                  </a:cubicBezTo>
                  <a:cubicBezTo>
                    <a:pt x="214522" y="29251"/>
                    <a:pt x="223490" y="35683"/>
                    <a:pt x="231002" y="41693"/>
                  </a:cubicBezTo>
                  <a:cubicBezTo>
                    <a:pt x="238514" y="47703"/>
                    <a:pt x="245652" y="54088"/>
                    <a:pt x="252412" y="60849"/>
                  </a:cubicBezTo>
                  <a:cubicBezTo>
                    <a:pt x="259174" y="54088"/>
                    <a:pt x="266310" y="47703"/>
                    <a:pt x="273823" y="41693"/>
                  </a:cubicBezTo>
                  <a:cubicBezTo>
                    <a:pt x="281334" y="35683"/>
                    <a:pt x="290303" y="29251"/>
                    <a:pt x="300726" y="22396"/>
                  </a:cubicBezTo>
                  <a:cubicBezTo>
                    <a:pt x="311149" y="15541"/>
                    <a:pt x="322417" y="10095"/>
                    <a:pt x="334531" y="6057"/>
                  </a:cubicBezTo>
                  <a:cubicBezTo>
                    <a:pt x="346645" y="2019"/>
                    <a:pt x="358524" y="0"/>
                    <a:pt x="370167" y="0"/>
                  </a:cubicBezTo>
                  <a:cubicBezTo>
                    <a:pt x="412236" y="0"/>
                    <a:pt x="445197" y="11644"/>
                    <a:pt x="469048" y="34932"/>
                  </a:cubicBezTo>
                  <a:cubicBezTo>
                    <a:pt x="492899" y="58220"/>
                    <a:pt x="504825" y="90523"/>
                    <a:pt x="504825" y="131840"/>
                  </a:cubicBezTo>
                  <a:cubicBezTo>
                    <a:pt x="504825" y="173346"/>
                    <a:pt x="483321" y="215602"/>
                    <a:pt x="440313" y="258610"/>
                  </a:cubicBezTo>
                  <a:lnTo>
                    <a:pt x="264807" y="427636"/>
                  </a:lnTo>
                  <a:cubicBezTo>
                    <a:pt x="261427" y="431017"/>
                    <a:pt x="257295" y="432707"/>
                    <a:pt x="252412" y="432707"/>
                  </a:cubicBezTo>
                  <a:cubicBezTo>
                    <a:pt x="247529" y="432707"/>
                    <a:pt x="243398" y="431017"/>
                    <a:pt x="240018" y="427636"/>
                  </a:cubicBezTo>
                  <a:lnTo>
                    <a:pt x="64230" y="258047"/>
                  </a:lnTo>
                  <a:cubicBezTo>
                    <a:pt x="62351" y="256544"/>
                    <a:pt x="59770" y="254103"/>
                    <a:pt x="56482" y="250722"/>
                  </a:cubicBezTo>
                  <a:cubicBezTo>
                    <a:pt x="53196" y="247342"/>
                    <a:pt x="47984" y="241191"/>
                    <a:pt x="40848" y="232270"/>
                  </a:cubicBezTo>
                  <a:cubicBezTo>
                    <a:pt x="33712" y="223349"/>
                    <a:pt x="27326" y="214194"/>
                    <a:pt x="21692" y="204803"/>
                  </a:cubicBezTo>
                  <a:cubicBezTo>
                    <a:pt x="16057" y="195413"/>
                    <a:pt x="11035" y="184051"/>
                    <a:pt x="6620" y="170717"/>
                  </a:cubicBezTo>
                  <a:cubicBezTo>
                    <a:pt x="2207" y="157382"/>
                    <a:pt x="0" y="144423"/>
                    <a:pt x="0" y="131840"/>
                  </a:cubicBezTo>
                  <a:cubicBezTo>
                    <a:pt x="0" y="90523"/>
                    <a:pt x="11926" y="58220"/>
                    <a:pt x="35777" y="34932"/>
                  </a:cubicBezTo>
                  <a:cubicBezTo>
                    <a:pt x="59629" y="11644"/>
                    <a:pt x="92588" y="0"/>
                    <a:pt x="134658" y="0"/>
                  </a:cubicBezTo>
                  <a:close/>
                </a:path>
              </a:pathLst>
            </a:custGeom>
            <a:solidFill>
              <a:srgbClr val="D9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2041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7E7E4-22B8-4563-90A9-82C2F2EE3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6487"/>
            <a:ext cx="10515600" cy="3970476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3D668-2187-49D6-94E7-BD02742AF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18D9E8F6-4D81-4B3A-BC45-BBA4A1C9BD0F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F5D45-ED52-47C3-9243-A1D3EB52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AC4EA-A078-49A4-87BA-F66FC7D1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CA7D016-7F3E-42AE-8E88-2831840D063A}"/>
              </a:ext>
            </a:extLst>
          </p:cNvPr>
          <p:cNvSpPr/>
          <p:nvPr userDrawn="1"/>
        </p:nvSpPr>
        <p:spPr>
          <a:xfrm>
            <a:off x="45126" y="-241"/>
            <a:ext cx="12146874" cy="1796838"/>
          </a:xfrm>
          <a:custGeom>
            <a:avLst/>
            <a:gdLst>
              <a:gd name="connsiteX0" fmla="*/ 0 w 12146874"/>
              <a:gd name="connsiteY0" fmla="*/ 0 h 1796838"/>
              <a:gd name="connsiteX1" fmla="*/ 12146874 w 12146874"/>
              <a:gd name="connsiteY1" fmla="*/ 0 h 1796838"/>
              <a:gd name="connsiteX2" fmla="*/ 12146874 w 12146874"/>
              <a:gd name="connsiteY2" fmla="*/ 1649741 h 1796838"/>
              <a:gd name="connsiteX3" fmla="*/ 11831094 w 12146874"/>
              <a:gd name="connsiteY3" fmla="*/ 1685569 h 1796838"/>
              <a:gd name="connsiteX4" fmla="*/ 9339861 w 12146874"/>
              <a:gd name="connsiteY4" fmla="*/ 1796838 h 1796838"/>
              <a:gd name="connsiteX5" fmla="*/ 387845 w 12146874"/>
              <a:gd name="connsiteY5" fmla="*/ 170064 h 179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46874" h="1796838">
                <a:moveTo>
                  <a:pt x="0" y="0"/>
                </a:moveTo>
                <a:lnTo>
                  <a:pt x="12146874" y="0"/>
                </a:lnTo>
                <a:lnTo>
                  <a:pt x="12146874" y="1649741"/>
                </a:lnTo>
                <a:lnTo>
                  <a:pt x="11831094" y="1685569"/>
                </a:lnTo>
                <a:cubicBezTo>
                  <a:pt x="11022500" y="1758683"/>
                  <a:pt x="10189983" y="1796838"/>
                  <a:pt x="9339861" y="1796838"/>
                </a:cubicBezTo>
                <a:cubicBezTo>
                  <a:pt x="5939378" y="1796838"/>
                  <a:pt x="2820568" y="1186345"/>
                  <a:pt x="387845" y="170064"/>
                </a:cubicBezTo>
                <a:close/>
              </a:path>
            </a:pathLst>
          </a:custGeom>
          <a:solidFill>
            <a:srgbClr val="27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38FA49-F54C-46BB-8304-6FA01A5FB09B}"/>
              </a:ext>
            </a:extLst>
          </p:cNvPr>
          <p:cNvSpPr/>
          <p:nvPr userDrawn="1"/>
        </p:nvSpPr>
        <p:spPr>
          <a:xfrm>
            <a:off x="3" y="60425"/>
            <a:ext cx="4395933" cy="1439984"/>
          </a:xfrm>
          <a:custGeom>
            <a:avLst/>
            <a:gdLst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8" fmla="*/ 0 w 1467716"/>
              <a:gd name="connsiteY8" fmla="*/ 0 h 943303"/>
              <a:gd name="connsiteX0" fmla="*/ 0 w 1468512"/>
              <a:gd name="connsiteY0" fmla="*/ 0 h 943303"/>
              <a:gd name="connsiteX1" fmla="*/ 167092 w 1468512"/>
              <a:gd name="connsiteY1" fmla="*/ 151863 h 943303"/>
              <a:gd name="connsiteX2" fmla="*/ 1402948 w 1468512"/>
              <a:gd name="connsiteY2" fmla="*/ 860884 h 943303"/>
              <a:gd name="connsiteX3" fmla="*/ 1468512 w 1468512"/>
              <a:gd name="connsiteY3" fmla="*/ 884359 h 943303"/>
              <a:gd name="connsiteX4" fmla="*/ 1426853 w 1468512"/>
              <a:gd name="connsiteY4" fmla="*/ 890097 h 943303"/>
              <a:gd name="connsiteX5" fmla="*/ 723619 w 1468512"/>
              <a:gd name="connsiteY5" fmla="*/ 943303 h 943303"/>
              <a:gd name="connsiteX6" fmla="*/ 20386 w 1468512"/>
              <a:gd name="connsiteY6" fmla="*/ 890097 h 943303"/>
              <a:gd name="connsiteX7" fmla="*/ 0 w 1468512"/>
              <a:gd name="connsiteY7" fmla="*/ 886456 h 943303"/>
              <a:gd name="connsiteX8" fmla="*/ 0 w 1468512"/>
              <a:gd name="connsiteY8" fmla="*/ 0 h 94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512" h="943303">
                <a:moveTo>
                  <a:pt x="0" y="0"/>
                </a:moveTo>
                <a:lnTo>
                  <a:pt x="167092" y="151863"/>
                </a:lnTo>
                <a:cubicBezTo>
                  <a:pt x="532570" y="453482"/>
                  <a:pt x="949585" y="694885"/>
                  <a:pt x="1402948" y="860884"/>
                </a:cubicBezTo>
                <a:lnTo>
                  <a:pt x="1468512" y="884359"/>
                </a:lnTo>
                <a:lnTo>
                  <a:pt x="1426853" y="890097"/>
                </a:lnTo>
                <a:cubicBezTo>
                  <a:pt x="1197556" y="925132"/>
                  <a:pt x="962710" y="943303"/>
                  <a:pt x="723619" y="943303"/>
                </a:cubicBezTo>
                <a:cubicBezTo>
                  <a:pt x="484529" y="943303"/>
                  <a:pt x="249683" y="925132"/>
                  <a:pt x="20386" y="890097"/>
                </a:cubicBezTo>
                <a:lnTo>
                  <a:pt x="0" y="886456"/>
                </a:lnTo>
                <a:lnTo>
                  <a:pt x="0" y="0"/>
                </a:lnTo>
                <a:close/>
              </a:path>
            </a:pathLst>
          </a:custGeom>
          <a:solidFill>
            <a:srgbClr val="F57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3A9CD-3B45-484B-BD1B-18EDBCB58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58"/>
            <a:ext cx="11353800" cy="1325563"/>
          </a:xfrm>
        </p:spPr>
        <p:txBody>
          <a:bodyPr rIns="365760" anchor="ctr"/>
          <a:lstStyle>
            <a:lvl1pPr algn="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0333142-6414-40B5-BB7E-DF934194E3E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047997" y="1018598"/>
            <a:ext cx="9144000" cy="714499"/>
          </a:xfrm>
        </p:spPr>
        <p:txBody>
          <a:bodyPr rIns="365760"/>
          <a:lstStyle>
            <a:lvl1pPr marL="0" indent="0" algn="r">
              <a:buNone/>
              <a:defRPr sz="24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01017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7E7E4-22B8-4563-90A9-82C2F2EE3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6487"/>
            <a:ext cx="10515600" cy="3970476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3D668-2187-49D6-94E7-BD02742AF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18D9E8F6-4D81-4B3A-BC45-BBA4A1C9BD0F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F5D45-ED52-47C3-9243-A1D3EB52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AC4EA-A078-49A4-87BA-F66FC7D1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CA7D016-7F3E-42AE-8E88-2831840D063A}"/>
              </a:ext>
            </a:extLst>
          </p:cNvPr>
          <p:cNvSpPr/>
          <p:nvPr userDrawn="1"/>
        </p:nvSpPr>
        <p:spPr>
          <a:xfrm>
            <a:off x="45126" y="-241"/>
            <a:ext cx="12146874" cy="1796838"/>
          </a:xfrm>
          <a:custGeom>
            <a:avLst/>
            <a:gdLst>
              <a:gd name="connsiteX0" fmla="*/ 0 w 12146874"/>
              <a:gd name="connsiteY0" fmla="*/ 0 h 1796838"/>
              <a:gd name="connsiteX1" fmla="*/ 12146874 w 12146874"/>
              <a:gd name="connsiteY1" fmla="*/ 0 h 1796838"/>
              <a:gd name="connsiteX2" fmla="*/ 12146874 w 12146874"/>
              <a:gd name="connsiteY2" fmla="*/ 1649741 h 1796838"/>
              <a:gd name="connsiteX3" fmla="*/ 11831094 w 12146874"/>
              <a:gd name="connsiteY3" fmla="*/ 1685569 h 1796838"/>
              <a:gd name="connsiteX4" fmla="*/ 9339861 w 12146874"/>
              <a:gd name="connsiteY4" fmla="*/ 1796838 h 1796838"/>
              <a:gd name="connsiteX5" fmla="*/ 387845 w 12146874"/>
              <a:gd name="connsiteY5" fmla="*/ 170064 h 179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46874" h="1796838">
                <a:moveTo>
                  <a:pt x="0" y="0"/>
                </a:moveTo>
                <a:lnTo>
                  <a:pt x="12146874" y="0"/>
                </a:lnTo>
                <a:lnTo>
                  <a:pt x="12146874" y="1649741"/>
                </a:lnTo>
                <a:lnTo>
                  <a:pt x="11831094" y="1685569"/>
                </a:lnTo>
                <a:cubicBezTo>
                  <a:pt x="11022500" y="1758683"/>
                  <a:pt x="10189983" y="1796838"/>
                  <a:pt x="9339861" y="1796838"/>
                </a:cubicBezTo>
                <a:cubicBezTo>
                  <a:pt x="5939378" y="1796838"/>
                  <a:pt x="2820568" y="1186345"/>
                  <a:pt x="387845" y="170064"/>
                </a:cubicBezTo>
                <a:close/>
              </a:path>
            </a:pathLst>
          </a:custGeom>
          <a:solidFill>
            <a:srgbClr val="27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38FA49-F54C-46BB-8304-6FA01A5FB09B}"/>
              </a:ext>
            </a:extLst>
          </p:cNvPr>
          <p:cNvSpPr/>
          <p:nvPr userDrawn="1"/>
        </p:nvSpPr>
        <p:spPr>
          <a:xfrm>
            <a:off x="3" y="60425"/>
            <a:ext cx="4395933" cy="1439984"/>
          </a:xfrm>
          <a:custGeom>
            <a:avLst/>
            <a:gdLst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8" fmla="*/ 0 w 1467716"/>
              <a:gd name="connsiteY8" fmla="*/ 0 h 943303"/>
              <a:gd name="connsiteX0" fmla="*/ 0 w 1468512"/>
              <a:gd name="connsiteY0" fmla="*/ 0 h 943303"/>
              <a:gd name="connsiteX1" fmla="*/ 167092 w 1468512"/>
              <a:gd name="connsiteY1" fmla="*/ 151863 h 943303"/>
              <a:gd name="connsiteX2" fmla="*/ 1402948 w 1468512"/>
              <a:gd name="connsiteY2" fmla="*/ 860884 h 943303"/>
              <a:gd name="connsiteX3" fmla="*/ 1468512 w 1468512"/>
              <a:gd name="connsiteY3" fmla="*/ 884359 h 943303"/>
              <a:gd name="connsiteX4" fmla="*/ 1426853 w 1468512"/>
              <a:gd name="connsiteY4" fmla="*/ 890097 h 943303"/>
              <a:gd name="connsiteX5" fmla="*/ 723619 w 1468512"/>
              <a:gd name="connsiteY5" fmla="*/ 943303 h 943303"/>
              <a:gd name="connsiteX6" fmla="*/ 20386 w 1468512"/>
              <a:gd name="connsiteY6" fmla="*/ 890097 h 943303"/>
              <a:gd name="connsiteX7" fmla="*/ 0 w 1468512"/>
              <a:gd name="connsiteY7" fmla="*/ 886456 h 943303"/>
              <a:gd name="connsiteX8" fmla="*/ 0 w 1468512"/>
              <a:gd name="connsiteY8" fmla="*/ 0 h 94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512" h="943303">
                <a:moveTo>
                  <a:pt x="0" y="0"/>
                </a:moveTo>
                <a:lnTo>
                  <a:pt x="167092" y="151863"/>
                </a:lnTo>
                <a:cubicBezTo>
                  <a:pt x="532570" y="453482"/>
                  <a:pt x="949585" y="694885"/>
                  <a:pt x="1402948" y="860884"/>
                </a:cubicBezTo>
                <a:lnTo>
                  <a:pt x="1468512" y="884359"/>
                </a:lnTo>
                <a:lnTo>
                  <a:pt x="1426853" y="890097"/>
                </a:lnTo>
                <a:cubicBezTo>
                  <a:pt x="1197556" y="925132"/>
                  <a:pt x="962710" y="943303"/>
                  <a:pt x="723619" y="943303"/>
                </a:cubicBezTo>
                <a:cubicBezTo>
                  <a:pt x="484529" y="943303"/>
                  <a:pt x="249683" y="925132"/>
                  <a:pt x="20386" y="890097"/>
                </a:cubicBezTo>
                <a:lnTo>
                  <a:pt x="0" y="886456"/>
                </a:lnTo>
                <a:lnTo>
                  <a:pt x="0" y="0"/>
                </a:lnTo>
                <a:close/>
              </a:path>
            </a:pathLst>
          </a:custGeom>
          <a:solidFill>
            <a:srgbClr val="9E9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3A9CD-3B45-484B-BD1B-18EDBCB58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58"/>
            <a:ext cx="11353800" cy="1325563"/>
          </a:xfrm>
        </p:spPr>
        <p:txBody>
          <a:bodyPr rIns="365760" anchor="ctr"/>
          <a:lstStyle>
            <a:lvl1pPr algn="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0333142-6414-40B5-BB7E-DF934194E3E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047997" y="1018598"/>
            <a:ext cx="9144000" cy="714499"/>
          </a:xfrm>
        </p:spPr>
        <p:txBody>
          <a:bodyPr rIns="365760"/>
          <a:lstStyle>
            <a:lvl1pPr marL="0" indent="0" algn="r">
              <a:buNone/>
              <a:defRPr sz="24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31162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7E7E4-22B8-4563-90A9-82C2F2EE3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6487"/>
            <a:ext cx="10515600" cy="3970476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3D668-2187-49D6-94E7-BD02742AF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18D9E8F6-4D81-4B3A-BC45-BBA4A1C9BD0F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F5D45-ED52-47C3-9243-A1D3EB52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AC4EA-A078-49A4-87BA-F66FC7D1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CA7D016-7F3E-42AE-8E88-2831840D063A}"/>
              </a:ext>
            </a:extLst>
          </p:cNvPr>
          <p:cNvSpPr/>
          <p:nvPr userDrawn="1"/>
        </p:nvSpPr>
        <p:spPr>
          <a:xfrm>
            <a:off x="45126" y="-241"/>
            <a:ext cx="12146874" cy="1796838"/>
          </a:xfrm>
          <a:custGeom>
            <a:avLst/>
            <a:gdLst>
              <a:gd name="connsiteX0" fmla="*/ 0 w 12146874"/>
              <a:gd name="connsiteY0" fmla="*/ 0 h 1796838"/>
              <a:gd name="connsiteX1" fmla="*/ 12146874 w 12146874"/>
              <a:gd name="connsiteY1" fmla="*/ 0 h 1796838"/>
              <a:gd name="connsiteX2" fmla="*/ 12146874 w 12146874"/>
              <a:gd name="connsiteY2" fmla="*/ 1649741 h 1796838"/>
              <a:gd name="connsiteX3" fmla="*/ 11831094 w 12146874"/>
              <a:gd name="connsiteY3" fmla="*/ 1685569 h 1796838"/>
              <a:gd name="connsiteX4" fmla="*/ 9339861 w 12146874"/>
              <a:gd name="connsiteY4" fmla="*/ 1796838 h 1796838"/>
              <a:gd name="connsiteX5" fmla="*/ 387845 w 12146874"/>
              <a:gd name="connsiteY5" fmla="*/ 170064 h 179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46874" h="1796838">
                <a:moveTo>
                  <a:pt x="0" y="0"/>
                </a:moveTo>
                <a:lnTo>
                  <a:pt x="12146874" y="0"/>
                </a:lnTo>
                <a:lnTo>
                  <a:pt x="12146874" y="1649741"/>
                </a:lnTo>
                <a:lnTo>
                  <a:pt x="11831094" y="1685569"/>
                </a:lnTo>
                <a:cubicBezTo>
                  <a:pt x="11022500" y="1758683"/>
                  <a:pt x="10189983" y="1796838"/>
                  <a:pt x="9339861" y="1796838"/>
                </a:cubicBezTo>
                <a:cubicBezTo>
                  <a:pt x="5939378" y="1796838"/>
                  <a:pt x="2820568" y="1186345"/>
                  <a:pt x="387845" y="170064"/>
                </a:cubicBezTo>
                <a:close/>
              </a:path>
            </a:pathLst>
          </a:custGeom>
          <a:solidFill>
            <a:srgbClr val="27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38FA49-F54C-46BB-8304-6FA01A5FB09B}"/>
              </a:ext>
            </a:extLst>
          </p:cNvPr>
          <p:cNvSpPr/>
          <p:nvPr userDrawn="1"/>
        </p:nvSpPr>
        <p:spPr>
          <a:xfrm>
            <a:off x="3" y="60425"/>
            <a:ext cx="4395933" cy="1439984"/>
          </a:xfrm>
          <a:custGeom>
            <a:avLst/>
            <a:gdLst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8" fmla="*/ 0 w 1467716"/>
              <a:gd name="connsiteY8" fmla="*/ 0 h 943303"/>
              <a:gd name="connsiteX0" fmla="*/ 0 w 1468512"/>
              <a:gd name="connsiteY0" fmla="*/ 0 h 943303"/>
              <a:gd name="connsiteX1" fmla="*/ 167092 w 1468512"/>
              <a:gd name="connsiteY1" fmla="*/ 151863 h 943303"/>
              <a:gd name="connsiteX2" fmla="*/ 1402948 w 1468512"/>
              <a:gd name="connsiteY2" fmla="*/ 860884 h 943303"/>
              <a:gd name="connsiteX3" fmla="*/ 1468512 w 1468512"/>
              <a:gd name="connsiteY3" fmla="*/ 884359 h 943303"/>
              <a:gd name="connsiteX4" fmla="*/ 1426853 w 1468512"/>
              <a:gd name="connsiteY4" fmla="*/ 890097 h 943303"/>
              <a:gd name="connsiteX5" fmla="*/ 723619 w 1468512"/>
              <a:gd name="connsiteY5" fmla="*/ 943303 h 943303"/>
              <a:gd name="connsiteX6" fmla="*/ 20386 w 1468512"/>
              <a:gd name="connsiteY6" fmla="*/ 890097 h 943303"/>
              <a:gd name="connsiteX7" fmla="*/ 0 w 1468512"/>
              <a:gd name="connsiteY7" fmla="*/ 886456 h 943303"/>
              <a:gd name="connsiteX8" fmla="*/ 0 w 1468512"/>
              <a:gd name="connsiteY8" fmla="*/ 0 h 94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512" h="943303">
                <a:moveTo>
                  <a:pt x="0" y="0"/>
                </a:moveTo>
                <a:lnTo>
                  <a:pt x="167092" y="151863"/>
                </a:lnTo>
                <a:cubicBezTo>
                  <a:pt x="532570" y="453482"/>
                  <a:pt x="949585" y="694885"/>
                  <a:pt x="1402948" y="860884"/>
                </a:cubicBezTo>
                <a:lnTo>
                  <a:pt x="1468512" y="884359"/>
                </a:lnTo>
                <a:lnTo>
                  <a:pt x="1426853" y="890097"/>
                </a:lnTo>
                <a:cubicBezTo>
                  <a:pt x="1197556" y="925132"/>
                  <a:pt x="962710" y="943303"/>
                  <a:pt x="723619" y="943303"/>
                </a:cubicBezTo>
                <a:cubicBezTo>
                  <a:pt x="484529" y="943303"/>
                  <a:pt x="249683" y="925132"/>
                  <a:pt x="20386" y="890097"/>
                </a:cubicBezTo>
                <a:lnTo>
                  <a:pt x="0" y="8864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3A9CD-3B45-484B-BD1B-18EDBCB58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58"/>
            <a:ext cx="11353800" cy="1325563"/>
          </a:xfrm>
        </p:spPr>
        <p:txBody>
          <a:bodyPr rIns="365760" anchor="ctr"/>
          <a:lstStyle>
            <a:lvl1pPr algn="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0333142-6414-40B5-BB7E-DF934194E3E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047997" y="1018598"/>
            <a:ext cx="9144000" cy="714499"/>
          </a:xfrm>
        </p:spPr>
        <p:txBody>
          <a:bodyPr rIns="365760"/>
          <a:lstStyle>
            <a:lvl1pPr marL="0" indent="0" algn="r">
              <a:buNone/>
              <a:defRPr sz="24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0586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04AC-9159-4934-8481-28CFB4B45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6811C-389E-4C9A-9545-FD7B79A7D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22F26-D929-4224-B7D5-F9CC419EA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EDAD2-3D9E-4B72-AB17-C033F18AF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586D7-6C7E-4A29-AFAD-F8AF921E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78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226FE-2A1A-42E8-8EB8-E8C2F1FF1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A07FC-5F80-4767-A8D4-75E008AE6C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EDFBF-95C8-482A-B30A-04986A025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208A8-1524-4742-BDE9-246AD4B93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00CFF-B864-4717-99A5-43C9EA075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1F6820-5E3F-49A9-8E44-8ECF083F6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914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D783B-03A0-409F-8573-D57329B5F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B7087-5633-49FA-8485-A981586BC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E79E2C-033B-4FBA-A3E2-A445B074A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9FFF85-E5C7-4BEE-B6C4-60A80C3B6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2009E7-C5BE-40E0-9D13-EBAA5DE9AC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201D6F-9B4A-4DA8-874F-D47E161CE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3727-9126-450C-9166-FA163FBC6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9D302A-A571-4F55-8B61-EA8AB97E6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13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7D749-FDF9-4F94-A421-8EABE3092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264008-8BD8-4542-8DFA-D33857B3E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B89E25-02BB-4E6D-A193-F5D306FAB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8C2355-36B6-4F9E-BA79-5CA5E9C4E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143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81EAFB-B6A5-4380-9C39-01D3761D3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585C40-FDBA-43C0-90CF-DDBB124AF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D6155-F780-4D68-868D-D48E5912A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664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4E5A5-FAF5-42E9-A705-A2830C622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365760" bIns="45720" rtlCol="0" anchor="b">
            <a:normAutofit/>
          </a:bodyPr>
          <a:lstStyle/>
          <a:p>
            <a:pPr lvl="0" algn="r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E322A-EE1B-4EA9-BECD-220E5044D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86965-5A0F-4C0C-9415-32EBA327B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57921"/>
                </a:solidFill>
              </a:defRPr>
            </a:lvl1pPr>
          </a:lstStyle>
          <a:p>
            <a:fld id="{18D9E8F6-4D81-4B3A-BC45-BBA4A1C9BD0F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C338F-E89C-43B8-B0CB-A1D888EA8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5792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A7CEF-ACB9-4347-8B7A-F5C824194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5792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88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61" r:id="rId2"/>
    <p:sldLayoutId id="2147483772" r:id="rId3"/>
    <p:sldLayoutId id="2147483773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b="1" kern="1200" cap="all" baseline="0" smtClean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EDDA2-A385-4D53-9944-861446547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65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youtu.be/qqYhJTLZTMM" TargetMode="External"/><Relationship Id="rId5" Type="http://schemas.openxmlformats.org/officeDocument/2006/relationships/image" Target="../media/image71.png"/><Relationship Id="rId4" Type="http://schemas.openxmlformats.org/officeDocument/2006/relationships/hyperlink" Target="https://youtu.be/9_HuCnbK1PI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Rețele</a:t>
            </a:r>
            <a:r>
              <a:rPr lang="en-US" dirty="0"/>
              <a:t> de </a:t>
            </a:r>
            <a:r>
              <a:rPr lang="en-US" dirty="0" err="1"/>
              <a:t>calculatoare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Nivelul</a:t>
            </a:r>
            <a:r>
              <a:rPr lang="en-US" dirty="0"/>
              <a:t> </a:t>
            </a:r>
            <a:r>
              <a:rPr lang="en-US" dirty="0" err="1"/>
              <a:t>aplicație</a:t>
            </a:r>
            <a:r>
              <a:rPr lang="en-US"/>
              <a:t>: HTTP</a:t>
            </a:r>
            <a:r>
              <a:rPr lang="en-US" dirty="0"/>
              <a:t>(s) </a:t>
            </a:r>
            <a:r>
              <a:rPr lang="en-US" dirty="0" err="1"/>
              <a:t>și</a:t>
            </a:r>
            <a:r>
              <a:rPr lang="en-US" dirty="0"/>
              <a:t> Web Socket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ECEEFAB-8007-4E30-80A1-6265CA3AF86A}"/>
              </a:ext>
            </a:extLst>
          </p:cNvPr>
          <p:cNvSpPr/>
          <p:nvPr/>
        </p:nvSpPr>
        <p:spPr>
          <a:xfrm>
            <a:off x="3" y="2802836"/>
            <a:ext cx="4395933" cy="1439984"/>
          </a:xfrm>
          <a:custGeom>
            <a:avLst/>
            <a:gdLst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8" fmla="*/ 0 w 1467716"/>
              <a:gd name="connsiteY8" fmla="*/ 0 h 943303"/>
              <a:gd name="connsiteX0" fmla="*/ 0 w 1468512"/>
              <a:gd name="connsiteY0" fmla="*/ 0 h 943303"/>
              <a:gd name="connsiteX1" fmla="*/ 167092 w 1468512"/>
              <a:gd name="connsiteY1" fmla="*/ 151863 h 943303"/>
              <a:gd name="connsiteX2" fmla="*/ 1402948 w 1468512"/>
              <a:gd name="connsiteY2" fmla="*/ 860884 h 943303"/>
              <a:gd name="connsiteX3" fmla="*/ 1468512 w 1468512"/>
              <a:gd name="connsiteY3" fmla="*/ 884359 h 943303"/>
              <a:gd name="connsiteX4" fmla="*/ 1426853 w 1468512"/>
              <a:gd name="connsiteY4" fmla="*/ 890097 h 943303"/>
              <a:gd name="connsiteX5" fmla="*/ 723619 w 1468512"/>
              <a:gd name="connsiteY5" fmla="*/ 943303 h 943303"/>
              <a:gd name="connsiteX6" fmla="*/ 20386 w 1468512"/>
              <a:gd name="connsiteY6" fmla="*/ 890097 h 943303"/>
              <a:gd name="connsiteX7" fmla="*/ 0 w 1468512"/>
              <a:gd name="connsiteY7" fmla="*/ 886456 h 943303"/>
              <a:gd name="connsiteX8" fmla="*/ 0 w 1468512"/>
              <a:gd name="connsiteY8" fmla="*/ 0 h 94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512" h="943303">
                <a:moveTo>
                  <a:pt x="0" y="0"/>
                </a:moveTo>
                <a:lnTo>
                  <a:pt x="167092" y="151863"/>
                </a:lnTo>
                <a:cubicBezTo>
                  <a:pt x="532570" y="453482"/>
                  <a:pt x="949585" y="694885"/>
                  <a:pt x="1402948" y="860884"/>
                </a:cubicBezTo>
                <a:lnTo>
                  <a:pt x="1468512" y="884359"/>
                </a:lnTo>
                <a:lnTo>
                  <a:pt x="1426853" y="890097"/>
                </a:lnTo>
                <a:cubicBezTo>
                  <a:pt x="1197556" y="925132"/>
                  <a:pt x="962710" y="943303"/>
                  <a:pt x="723619" y="943303"/>
                </a:cubicBezTo>
                <a:cubicBezTo>
                  <a:pt x="484529" y="943303"/>
                  <a:pt x="249683" y="925132"/>
                  <a:pt x="20386" y="890097"/>
                </a:cubicBezTo>
                <a:lnTo>
                  <a:pt x="0" y="886456"/>
                </a:lnTo>
                <a:lnTo>
                  <a:pt x="0" y="0"/>
                </a:lnTo>
                <a:close/>
              </a:path>
            </a:pathLst>
          </a:custGeom>
          <a:solidFill>
            <a:srgbClr val="F57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50DA162-CF55-4AD8-B7A6-B7A2DF5DF52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08" b="24008"/>
          <a:stretch>
            <a:fillRect/>
          </a:stretch>
        </p:blipFill>
        <p:spPr/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39CE17C-B58E-766D-CF29-F33620684C4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6531" y="3777247"/>
            <a:ext cx="2674939" cy="267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14" descr="Feather PNG Vector PSD Clipart with Transparent Background Photo for Free  Download: 1000+ Free Download Vector, Image, PNG, PSD Files">
            <a:extLst>
              <a:ext uri="{FF2B5EF4-FFF2-40B4-BE49-F238E27FC236}">
                <a16:creationId xmlns:a16="http://schemas.microsoft.com/office/drawing/2014/main" id="{F11C43CC-0C75-76F5-7071-22822DD7F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73" y="5418704"/>
            <a:ext cx="1628853" cy="12216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http://dice.ase.ro/wp-content/themes/twentyeleven-xili/images/dice.png">
            <a:extLst>
              <a:ext uri="{FF2B5EF4-FFF2-40B4-BE49-F238E27FC236}">
                <a16:creationId xmlns:a16="http://schemas.microsoft.com/office/drawing/2014/main" id="{8E06ECE3-5281-3A03-408A-B1450FD34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779975">
            <a:off x="6614994" y="2055588"/>
            <a:ext cx="1657870" cy="1326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ubtitle 5">
            <a:extLst>
              <a:ext uri="{FF2B5EF4-FFF2-40B4-BE49-F238E27FC236}">
                <a16:creationId xmlns:a16="http://schemas.microsoft.com/office/drawing/2014/main" id="{254E740E-778F-0C9D-A62C-5DABA4B2935A}"/>
              </a:ext>
            </a:extLst>
          </p:cNvPr>
          <p:cNvSpPr txBox="1">
            <a:spLocks/>
          </p:cNvSpPr>
          <p:nvPr/>
        </p:nvSpPr>
        <p:spPr>
          <a:xfrm>
            <a:off x="3263771" y="6356652"/>
            <a:ext cx="9144000" cy="501348"/>
          </a:xfrm>
          <a:prstGeom prst="rect">
            <a:avLst/>
          </a:prstGeom>
        </p:spPr>
        <p:txBody>
          <a:bodyPr vert="horz" lIns="91440" tIns="45720" rIns="36576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Iulian Ilie-</a:t>
            </a:r>
            <a:r>
              <a:rPr lang="en-US" dirty="0" err="1"/>
              <a:t>Némedi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CC36BE-DF06-A901-8637-9D4C030C1A68}"/>
              </a:ext>
            </a:extLst>
          </p:cNvPr>
          <p:cNvSpPr/>
          <p:nvPr/>
        </p:nvSpPr>
        <p:spPr>
          <a:xfrm rot="19159443">
            <a:off x="175079" y="1313747"/>
            <a:ext cx="464620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Academia de </a:t>
            </a:r>
            <a:r>
              <a:rPr lang="en-US" sz="28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Studii</a:t>
            </a:r>
            <a:r>
              <a:rPr lang="en-US" sz="2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28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Economice</a:t>
            </a:r>
            <a:endParaRPr lang="en-US" sz="28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5986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Metode HTTP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A2C762-A4EC-A460-15D3-2922C01EA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563" y="1865014"/>
            <a:ext cx="11353800" cy="2851365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sz="3200" dirty="0"/>
              <a:t>HEAD: </a:t>
            </a:r>
            <a:r>
              <a:rPr lang="en-US" sz="3200" dirty="0" err="1"/>
              <a:t>verifică</a:t>
            </a:r>
            <a:r>
              <a:rPr lang="en-US" sz="3200" dirty="0"/>
              <a:t> </a:t>
            </a:r>
            <a:r>
              <a:rPr lang="en-US" sz="3200" dirty="0" err="1"/>
              <a:t>existența</a:t>
            </a:r>
            <a:r>
              <a:rPr lang="en-US" sz="3200" dirty="0"/>
              <a:t> </a:t>
            </a:r>
            <a:r>
              <a:rPr lang="en-US" sz="3200" dirty="0" err="1"/>
              <a:t>unei</a:t>
            </a:r>
            <a:r>
              <a:rPr lang="en-US" sz="3200" dirty="0"/>
              <a:t> </a:t>
            </a:r>
            <a:r>
              <a:rPr lang="en-US" sz="3200" dirty="0" err="1"/>
              <a:t>entități</a:t>
            </a:r>
            <a:r>
              <a:rPr lang="en-US" sz="3200" dirty="0"/>
              <a:t> </a:t>
            </a:r>
            <a:r>
              <a:rPr lang="en-US" sz="3200" dirty="0" err="1"/>
              <a:t>fără</a:t>
            </a:r>
            <a:r>
              <a:rPr lang="en-US" sz="3200" dirty="0"/>
              <a:t> o </a:t>
            </a:r>
            <a:r>
              <a:rPr lang="en-US" sz="3200" dirty="0" err="1"/>
              <a:t>întoarce</a:t>
            </a:r>
            <a:r>
              <a:rPr lang="en-US" sz="3200" dirty="0"/>
              <a:t> </a:t>
            </a:r>
            <a:r>
              <a:rPr lang="en-US" sz="3200" dirty="0" err="1"/>
              <a:t>conținut</a:t>
            </a:r>
            <a:r>
              <a:rPr lang="en-US" sz="3200" dirty="0"/>
              <a:t>;</a:t>
            </a:r>
          </a:p>
          <a:p>
            <a:pPr algn="just"/>
            <a:r>
              <a:rPr lang="en-US" sz="3200" dirty="0"/>
              <a:t>TRACE: </a:t>
            </a:r>
            <a:r>
              <a:rPr lang="en-US" sz="3200" dirty="0" err="1"/>
              <a:t>permite</a:t>
            </a:r>
            <a:r>
              <a:rPr lang="en-US" sz="3200" dirty="0"/>
              <a:t> </a:t>
            </a:r>
            <a:r>
              <a:rPr lang="en-US" sz="3200" dirty="0" err="1"/>
              <a:t>clientului</a:t>
            </a:r>
            <a:r>
              <a:rPr lang="en-US" sz="3200" dirty="0"/>
              <a:t> </a:t>
            </a:r>
            <a:r>
              <a:rPr lang="en-US" sz="3200" dirty="0" err="1"/>
              <a:t>să</a:t>
            </a:r>
            <a:r>
              <a:rPr lang="en-US" sz="3200" dirty="0"/>
              <a:t> </a:t>
            </a:r>
            <a:r>
              <a:rPr lang="en-US" sz="3200" dirty="0" err="1"/>
              <a:t>verifice</a:t>
            </a:r>
            <a:r>
              <a:rPr lang="en-US" sz="3200" dirty="0"/>
              <a:t> cum sunt </a:t>
            </a:r>
            <a:r>
              <a:rPr lang="en-US" sz="3200" dirty="0" err="1"/>
              <a:t>recepționate</a:t>
            </a:r>
            <a:r>
              <a:rPr lang="en-US" sz="3200" dirty="0"/>
              <a:t> </a:t>
            </a:r>
            <a:r>
              <a:rPr lang="en-US" sz="3200" dirty="0" err="1"/>
              <a:t>datele</a:t>
            </a:r>
            <a:r>
              <a:rPr lang="en-US" sz="3200" dirty="0"/>
              <a:t> </a:t>
            </a:r>
            <a:r>
              <a:rPr lang="en-US" sz="3200" dirty="0" err="1"/>
              <a:t>în</a:t>
            </a:r>
            <a:r>
              <a:rPr lang="en-US" sz="3200" dirty="0"/>
              <a:t> </a:t>
            </a:r>
            <a:r>
              <a:rPr lang="en-US" sz="3200" dirty="0" err="1"/>
              <a:t>scopul</a:t>
            </a:r>
            <a:r>
              <a:rPr lang="en-US" sz="3200" dirty="0"/>
              <a:t> </a:t>
            </a:r>
            <a:r>
              <a:rPr lang="en-US" sz="3200" dirty="0" err="1"/>
              <a:t>testării</a:t>
            </a:r>
            <a:r>
              <a:rPr lang="en-US" sz="3200" dirty="0"/>
              <a:t> </a:t>
            </a:r>
            <a:r>
              <a:rPr lang="en-US" sz="3200" dirty="0" err="1"/>
              <a:t>și</a:t>
            </a:r>
            <a:r>
              <a:rPr lang="en-US" sz="3200" dirty="0"/>
              <a:t> </a:t>
            </a:r>
            <a:r>
              <a:rPr lang="en-US" sz="3200" dirty="0" err="1"/>
              <a:t>diagnosticării</a:t>
            </a:r>
            <a:r>
              <a:rPr lang="en-US" sz="3200" dirty="0"/>
              <a:t> </a:t>
            </a:r>
            <a:r>
              <a:rPr lang="en-US" sz="3200" dirty="0" err="1"/>
              <a:t>recepției</a:t>
            </a:r>
            <a:r>
              <a:rPr lang="en-US" sz="3200" dirty="0"/>
              <a:t>;</a:t>
            </a:r>
          </a:p>
          <a:p>
            <a:pPr algn="just"/>
            <a:r>
              <a:rPr lang="en-US" sz="3200" dirty="0"/>
              <a:t>CONNECT: se </a:t>
            </a:r>
            <a:r>
              <a:rPr lang="en-US" sz="3200" dirty="0" err="1"/>
              <a:t>folosește</a:t>
            </a:r>
            <a:r>
              <a:rPr lang="en-US" sz="3200" dirty="0"/>
              <a:t> </a:t>
            </a:r>
            <a:r>
              <a:rPr lang="en-US" sz="3200" dirty="0" err="1"/>
              <a:t>în</a:t>
            </a:r>
            <a:r>
              <a:rPr lang="en-US" sz="3200" dirty="0"/>
              <a:t> </a:t>
            </a:r>
            <a:r>
              <a:rPr lang="en-US" sz="3200" dirty="0" err="1"/>
              <a:t>combinație</a:t>
            </a:r>
            <a:r>
              <a:rPr lang="en-US" sz="3200" dirty="0"/>
              <a:t> cu proxy pentru a </a:t>
            </a:r>
            <a:r>
              <a:rPr lang="en-US" sz="3200" dirty="0" err="1"/>
              <a:t>realiza</a:t>
            </a:r>
            <a:r>
              <a:rPr lang="en-US" sz="3200" dirty="0"/>
              <a:t> </a:t>
            </a:r>
            <a:r>
              <a:rPr lang="en-US" sz="3200" dirty="0" err="1"/>
              <a:t>în</a:t>
            </a:r>
            <a:r>
              <a:rPr lang="en-US" sz="3200" dirty="0"/>
              <a:t> mod automat un </a:t>
            </a:r>
            <a:r>
              <a:rPr lang="en-US" sz="3200" dirty="0" err="1"/>
              <a:t>tunel</a:t>
            </a:r>
            <a:r>
              <a:rPr lang="en-US" sz="3200" dirty="0"/>
              <a:t>;</a:t>
            </a:r>
          </a:p>
          <a:p>
            <a:pPr algn="just"/>
            <a:r>
              <a:rPr lang="en-US" sz="3200" dirty="0"/>
              <a:t>OPTIONS: se </a:t>
            </a:r>
            <a:r>
              <a:rPr lang="en-US" sz="3200" dirty="0" err="1"/>
              <a:t>utilizează</a:t>
            </a:r>
            <a:r>
              <a:rPr lang="en-US" sz="3200" dirty="0"/>
              <a:t> pentru a </a:t>
            </a:r>
            <a:r>
              <a:rPr lang="en-US" sz="3200" dirty="0" err="1"/>
              <a:t>obține</a:t>
            </a:r>
            <a:r>
              <a:rPr lang="en-US" sz="3200" dirty="0"/>
              <a:t> </a:t>
            </a:r>
            <a:r>
              <a:rPr lang="en-US" sz="3200" dirty="0" err="1"/>
              <a:t>informații</a:t>
            </a:r>
            <a:r>
              <a:rPr lang="en-US" sz="3200" dirty="0"/>
              <a:t> </a:t>
            </a:r>
            <a:r>
              <a:rPr lang="en-US" sz="3200" dirty="0" err="1"/>
              <a:t>privind</a:t>
            </a:r>
            <a:r>
              <a:rPr lang="en-US" sz="3200" dirty="0"/>
              <a:t> </a:t>
            </a:r>
            <a:r>
              <a:rPr lang="en-US" sz="3200" dirty="0" err="1"/>
              <a:t>modul</a:t>
            </a:r>
            <a:r>
              <a:rPr lang="en-US" sz="3200" dirty="0"/>
              <a:t> cum se </a:t>
            </a:r>
            <a:r>
              <a:rPr lang="en-US" sz="3200" dirty="0" err="1"/>
              <a:t>va</a:t>
            </a:r>
            <a:r>
              <a:rPr lang="en-US" sz="3200" dirty="0"/>
              <a:t> </a:t>
            </a:r>
            <a:r>
              <a:rPr lang="en-US" sz="3200" dirty="0" err="1"/>
              <a:t>realiza</a:t>
            </a:r>
            <a:r>
              <a:rPr lang="en-US" sz="3200" dirty="0"/>
              <a:t> </a:t>
            </a:r>
            <a:r>
              <a:rPr lang="en-US" sz="3200" dirty="0" err="1"/>
              <a:t>comunicarea</a:t>
            </a:r>
            <a:r>
              <a:rPr lang="en-US" sz="3200" dirty="0"/>
              <a:t> cu </a:t>
            </a:r>
            <a:r>
              <a:rPr lang="en-US" sz="3200" dirty="0" err="1"/>
              <a:t>resursa</a:t>
            </a:r>
            <a:r>
              <a:rPr lang="en-US" sz="3200" dirty="0"/>
              <a:t> </a:t>
            </a:r>
            <a:r>
              <a:rPr lang="en-US" sz="3200" dirty="0" err="1"/>
              <a:t>destinație</a:t>
            </a:r>
            <a:r>
              <a:rPr lang="en-US" sz="32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748752-C38E-79F3-8CAE-AD4A858DF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012" y="4795367"/>
            <a:ext cx="5194175" cy="157174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320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Antete HTTP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FDC8B4-5D31-ACF5-3F1E-644848962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876" y="1955548"/>
            <a:ext cx="11068247" cy="4527551"/>
          </a:xfrm>
        </p:spPr>
        <p:txBody>
          <a:bodyPr>
            <a:noAutofit/>
          </a:bodyPr>
          <a:lstStyle/>
          <a:p>
            <a:pPr algn="just"/>
            <a:r>
              <a:rPr lang="en-US" sz="2800" dirty="0" err="1"/>
              <a:t>Contextul</a:t>
            </a:r>
            <a:r>
              <a:rPr lang="en-US" sz="2800" dirty="0"/>
              <a:t> </a:t>
            </a:r>
            <a:r>
              <a:rPr lang="en-US" sz="2800" dirty="0" err="1"/>
              <a:t>cererii</a:t>
            </a:r>
            <a:r>
              <a:rPr lang="en-US" sz="2800" dirty="0"/>
              <a:t>:</a:t>
            </a:r>
          </a:p>
          <a:p>
            <a:pPr lvl="1" algn="just"/>
            <a:r>
              <a:rPr lang="en-US" sz="2600" dirty="0"/>
              <a:t>Host: </a:t>
            </a:r>
            <a:r>
              <a:rPr lang="en-US" sz="2600" dirty="0" err="1"/>
              <a:t>numele</a:t>
            </a:r>
            <a:r>
              <a:rPr lang="en-US" sz="2600" dirty="0"/>
              <a:t> </a:t>
            </a:r>
            <a:r>
              <a:rPr lang="en-US" sz="2600" dirty="0" err="1"/>
              <a:t>sau</a:t>
            </a:r>
            <a:r>
              <a:rPr lang="en-US" sz="2600" dirty="0"/>
              <a:t> </a:t>
            </a:r>
            <a:r>
              <a:rPr lang="en-US" sz="2600" dirty="0" err="1"/>
              <a:t>adresa</a:t>
            </a:r>
            <a:r>
              <a:rPr lang="en-US" sz="2600" dirty="0"/>
              <a:t> </a:t>
            </a:r>
            <a:r>
              <a:rPr lang="en-US" sz="2600" dirty="0" err="1"/>
              <a:t>mașinii</a:t>
            </a:r>
            <a:r>
              <a:rPr lang="en-US" sz="2600" dirty="0"/>
              <a:t> </a:t>
            </a:r>
            <a:r>
              <a:rPr lang="en-US" sz="2600" dirty="0" err="1"/>
              <a:t>căreia</a:t>
            </a:r>
            <a:r>
              <a:rPr lang="en-US" sz="2600" dirty="0"/>
              <a:t> </a:t>
            </a:r>
            <a:r>
              <a:rPr lang="en-US" sz="2600" dirty="0" err="1"/>
              <a:t>îi</a:t>
            </a:r>
            <a:r>
              <a:rPr lang="en-US" sz="2600" dirty="0"/>
              <a:t> </a:t>
            </a:r>
            <a:r>
              <a:rPr lang="en-US" sz="2600" dirty="0" err="1"/>
              <a:t>este</a:t>
            </a:r>
            <a:r>
              <a:rPr lang="en-US" sz="2600" dirty="0"/>
              <a:t> </a:t>
            </a:r>
            <a:r>
              <a:rPr lang="en-US" sz="2600" dirty="0" err="1"/>
              <a:t>adresată</a:t>
            </a:r>
            <a:r>
              <a:rPr lang="en-US" sz="2600" dirty="0"/>
              <a:t> </a:t>
            </a:r>
            <a:r>
              <a:rPr lang="en-US" sz="2600" dirty="0" err="1"/>
              <a:t>cererea</a:t>
            </a:r>
            <a:r>
              <a:rPr lang="en-US" sz="2600" dirty="0"/>
              <a:t>;</a:t>
            </a:r>
          </a:p>
          <a:p>
            <a:pPr lvl="1" algn="just"/>
            <a:r>
              <a:rPr lang="en-US" sz="2600" dirty="0" err="1"/>
              <a:t>Referer</a:t>
            </a:r>
            <a:r>
              <a:rPr lang="en-US" sz="2600" dirty="0"/>
              <a:t>: </a:t>
            </a:r>
            <a:r>
              <a:rPr lang="en-US" sz="2600" dirty="0" err="1"/>
              <a:t>pagina</a:t>
            </a:r>
            <a:r>
              <a:rPr lang="en-US" sz="2600" dirty="0"/>
              <a:t> </a:t>
            </a:r>
            <a:r>
              <a:rPr lang="en-US" sz="2600" dirty="0" err="1"/>
              <a:t>anterioară</a:t>
            </a:r>
            <a:r>
              <a:rPr lang="en-US" sz="2600" dirty="0"/>
              <a:t> care a </a:t>
            </a:r>
            <a:r>
              <a:rPr lang="en-US" sz="2600" dirty="0" err="1"/>
              <a:t>declanșat</a:t>
            </a:r>
            <a:r>
              <a:rPr lang="en-US" sz="2600" dirty="0"/>
              <a:t> </a:t>
            </a:r>
            <a:r>
              <a:rPr lang="en-US" sz="2600" dirty="0" err="1"/>
              <a:t>navigarea</a:t>
            </a:r>
            <a:r>
              <a:rPr lang="en-US" sz="2600" dirty="0"/>
              <a:t> la </a:t>
            </a:r>
            <a:r>
              <a:rPr lang="en-US" sz="2600" dirty="0" err="1"/>
              <a:t>resursa</a:t>
            </a:r>
            <a:r>
              <a:rPr lang="en-US" sz="2600" dirty="0"/>
              <a:t> </a:t>
            </a:r>
            <a:r>
              <a:rPr lang="en-US" sz="2600" dirty="0" err="1"/>
              <a:t>curent</a:t>
            </a:r>
            <a:r>
              <a:rPr lang="en-US" sz="2600" dirty="0"/>
              <a:t> </a:t>
            </a:r>
            <a:r>
              <a:rPr lang="en-US" sz="2600" dirty="0" err="1"/>
              <a:t>solicitată</a:t>
            </a:r>
            <a:r>
              <a:rPr lang="en-US" sz="2600" dirty="0"/>
              <a:t>;</a:t>
            </a:r>
          </a:p>
          <a:p>
            <a:pPr lvl="1" algn="just"/>
            <a:r>
              <a:rPr lang="en-US" sz="2600" dirty="0"/>
              <a:t>User-Agent: </a:t>
            </a:r>
            <a:r>
              <a:rPr lang="en-US" sz="2600" dirty="0" err="1"/>
              <a:t>descrie</a:t>
            </a:r>
            <a:r>
              <a:rPr lang="en-US" sz="2600" dirty="0"/>
              <a:t> </a:t>
            </a:r>
            <a:r>
              <a:rPr lang="en-US" sz="2600" dirty="0" err="1"/>
              <a:t>aplicația</a:t>
            </a:r>
            <a:r>
              <a:rPr lang="en-US" sz="2600" dirty="0"/>
              <a:t> </a:t>
            </a:r>
            <a:r>
              <a:rPr lang="en-US" sz="2600" dirty="0" err="1"/>
              <a:t>și</a:t>
            </a:r>
            <a:r>
              <a:rPr lang="en-US" sz="2600" dirty="0"/>
              <a:t> </a:t>
            </a:r>
            <a:r>
              <a:rPr lang="en-US" sz="2600" dirty="0" err="1"/>
              <a:t>mediul</a:t>
            </a:r>
            <a:r>
              <a:rPr lang="en-US" sz="2600" dirty="0"/>
              <a:t> de </a:t>
            </a:r>
            <a:r>
              <a:rPr lang="en-US" sz="2600" dirty="0" err="1"/>
              <a:t>execuție</a:t>
            </a:r>
            <a:r>
              <a:rPr lang="en-US" sz="2600" dirty="0"/>
              <a:t> care a trimis </a:t>
            </a:r>
            <a:r>
              <a:rPr lang="en-US" sz="2600" dirty="0" err="1"/>
              <a:t>cererea</a:t>
            </a:r>
            <a:r>
              <a:rPr lang="en-US" sz="2600" dirty="0"/>
              <a:t>;</a:t>
            </a:r>
          </a:p>
          <a:p>
            <a:pPr algn="just"/>
            <a:r>
              <a:rPr lang="en-US" sz="2800" dirty="0" err="1"/>
              <a:t>Autentificare</a:t>
            </a:r>
            <a:r>
              <a:rPr lang="en-US" sz="2800" dirty="0"/>
              <a:t>:</a:t>
            </a:r>
          </a:p>
          <a:p>
            <a:pPr lvl="1" algn="just"/>
            <a:r>
              <a:rPr lang="en-US" sz="2600" dirty="0"/>
              <a:t>WWW-Authenticate: </a:t>
            </a:r>
            <a:r>
              <a:rPr lang="en-US" sz="2600" dirty="0" err="1"/>
              <a:t>definește</a:t>
            </a:r>
            <a:r>
              <a:rPr lang="en-US" sz="2600" dirty="0"/>
              <a:t> </a:t>
            </a:r>
            <a:r>
              <a:rPr lang="en-US" sz="2600" dirty="0" err="1"/>
              <a:t>modul</a:t>
            </a:r>
            <a:r>
              <a:rPr lang="en-US" sz="2600" dirty="0"/>
              <a:t> de </a:t>
            </a:r>
            <a:r>
              <a:rPr lang="en-US" sz="2600" dirty="0" err="1"/>
              <a:t>autentificare</a:t>
            </a:r>
            <a:r>
              <a:rPr lang="en-US" sz="2600" dirty="0"/>
              <a:t> pentru </a:t>
            </a:r>
            <a:r>
              <a:rPr lang="en-US" sz="2600" dirty="0" err="1"/>
              <a:t>accesul</a:t>
            </a:r>
            <a:r>
              <a:rPr lang="en-US" sz="2600" dirty="0"/>
              <a:t> la </a:t>
            </a:r>
            <a:r>
              <a:rPr lang="en-US" sz="2600" dirty="0" err="1"/>
              <a:t>resurse</a:t>
            </a:r>
            <a:r>
              <a:rPr lang="en-US" sz="2600" dirty="0"/>
              <a:t>;</a:t>
            </a:r>
          </a:p>
          <a:p>
            <a:pPr lvl="1" algn="just"/>
            <a:r>
              <a:rPr lang="en-US" sz="2600" dirty="0"/>
              <a:t>Authorization: </a:t>
            </a:r>
            <a:r>
              <a:rPr lang="en-US" sz="2600" dirty="0" err="1"/>
              <a:t>precizează</a:t>
            </a:r>
            <a:r>
              <a:rPr lang="en-US" sz="2600" dirty="0"/>
              <a:t> </a:t>
            </a:r>
            <a:r>
              <a:rPr lang="en-US" sz="2600" dirty="0" err="1"/>
              <a:t>credențialele</a:t>
            </a:r>
            <a:r>
              <a:rPr lang="en-US" sz="2600" dirty="0"/>
              <a:t> de </a:t>
            </a:r>
            <a:r>
              <a:rPr lang="en-US" sz="2600" dirty="0" err="1"/>
              <a:t>acces</a:t>
            </a:r>
            <a:r>
              <a:rPr lang="en-US" sz="2600" dirty="0"/>
              <a:t>;</a:t>
            </a:r>
          </a:p>
          <a:p>
            <a:pPr lvl="1" algn="just"/>
            <a:r>
              <a:rPr lang="en-US" sz="2600" dirty="0"/>
              <a:t>Proxy-</a:t>
            </a:r>
            <a:r>
              <a:rPr lang="en-US" sz="2600" dirty="0" err="1"/>
              <a:t>Autehnticate</a:t>
            </a:r>
            <a:r>
              <a:rPr lang="en-US" sz="2600" dirty="0"/>
              <a:t>: </a:t>
            </a:r>
            <a:r>
              <a:rPr lang="en-US" sz="2600" dirty="0" err="1"/>
              <a:t>definește</a:t>
            </a:r>
            <a:r>
              <a:rPr lang="en-US" sz="2600" dirty="0"/>
              <a:t> </a:t>
            </a:r>
            <a:r>
              <a:rPr lang="en-US" sz="2600" dirty="0" err="1"/>
              <a:t>modul</a:t>
            </a:r>
            <a:r>
              <a:rPr lang="en-US" sz="2600" dirty="0"/>
              <a:t> de </a:t>
            </a:r>
            <a:r>
              <a:rPr lang="en-US" sz="2600" dirty="0" err="1"/>
              <a:t>autentificare</a:t>
            </a:r>
            <a:r>
              <a:rPr lang="en-US" sz="2600" dirty="0"/>
              <a:t> </a:t>
            </a:r>
            <a:r>
              <a:rPr lang="en-US" sz="2600" dirty="0" err="1"/>
              <a:t>cerut</a:t>
            </a:r>
            <a:r>
              <a:rPr lang="en-US" sz="2600" dirty="0"/>
              <a:t> de proxy;</a:t>
            </a:r>
          </a:p>
          <a:p>
            <a:pPr lvl="1" algn="just"/>
            <a:r>
              <a:rPr lang="en-US" sz="2600" dirty="0"/>
              <a:t>Proxy-Authorization: </a:t>
            </a:r>
            <a:r>
              <a:rPr lang="en-US" sz="2600" dirty="0" err="1"/>
              <a:t>credențialele</a:t>
            </a:r>
            <a:r>
              <a:rPr lang="en-US" sz="2600" dirty="0"/>
              <a:t> pentru </a:t>
            </a:r>
            <a:r>
              <a:rPr lang="en-US" sz="2600" dirty="0" err="1"/>
              <a:t>acces</a:t>
            </a:r>
            <a:r>
              <a:rPr lang="en-US" sz="2600" dirty="0"/>
              <a:t> </a:t>
            </a:r>
            <a:r>
              <a:rPr lang="en-US" sz="2600" dirty="0" err="1"/>
              <a:t>prin</a:t>
            </a:r>
            <a:r>
              <a:rPr lang="en-US" sz="2600" dirty="0"/>
              <a:t> proxy.</a:t>
            </a:r>
          </a:p>
        </p:txBody>
      </p:sp>
    </p:spTree>
    <p:extLst>
      <p:ext uri="{BB962C8B-B14F-4D97-AF65-F5344CB8AC3E}">
        <p14:creationId xmlns:p14="http://schemas.microsoft.com/office/powerpoint/2010/main" val="99386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Antete HTTP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FDC8B4-5D31-ACF5-3F1E-644848962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876" y="1955548"/>
            <a:ext cx="11068247" cy="4527551"/>
          </a:xfrm>
        </p:spPr>
        <p:txBody>
          <a:bodyPr>
            <a:noAutofit/>
          </a:bodyPr>
          <a:lstStyle/>
          <a:p>
            <a:pPr algn="just"/>
            <a:r>
              <a:rPr lang="en-US" sz="2800" dirty="0" err="1"/>
              <a:t>Negocierea</a:t>
            </a:r>
            <a:r>
              <a:rPr lang="en-US" sz="2800" dirty="0"/>
              <a:t> </a:t>
            </a:r>
            <a:r>
              <a:rPr lang="en-US" sz="2800" dirty="0" err="1"/>
              <a:t>conținutului</a:t>
            </a:r>
            <a:r>
              <a:rPr lang="en-US" sz="2800" dirty="0"/>
              <a:t>:</a:t>
            </a:r>
          </a:p>
          <a:p>
            <a:pPr lvl="1" algn="just"/>
            <a:r>
              <a:rPr lang="en-US" sz="2600" dirty="0"/>
              <a:t>Accept: </a:t>
            </a:r>
            <a:r>
              <a:rPr lang="en-US" sz="2600" dirty="0" err="1"/>
              <a:t>tipul</a:t>
            </a:r>
            <a:r>
              <a:rPr lang="en-US" sz="2600" dirty="0"/>
              <a:t> de </a:t>
            </a:r>
            <a:r>
              <a:rPr lang="en-US" sz="2600" dirty="0" err="1"/>
              <a:t>resursă</a:t>
            </a:r>
            <a:r>
              <a:rPr lang="en-US" sz="2600" dirty="0"/>
              <a:t> </a:t>
            </a:r>
            <a:r>
              <a:rPr lang="en-US" sz="2600" dirty="0" err="1"/>
              <a:t>acceptată</a:t>
            </a:r>
            <a:r>
              <a:rPr lang="en-US" sz="2600" dirty="0"/>
              <a:t> ca </a:t>
            </a:r>
            <a:r>
              <a:rPr lang="en-US" sz="2600" dirty="0" err="1"/>
              <a:t>răspuns</a:t>
            </a:r>
            <a:r>
              <a:rPr lang="en-US" sz="2600" dirty="0"/>
              <a:t>;</a:t>
            </a:r>
          </a:p>
          <a:p>
            <a:pPr lvl="1" algn="just"/>
            <a:r>
              <a:rPr lang="en-US" sz="2600" dirty="0"/>
              <a:t>Accept-Charset: </a:t>
            </a:r>
            <a:r>
              <a:rPr lang="en-US" sz="2600" dirty="0" err="1"/>
              <a:t>setul</a:t>
            </a:r>
            <a:r>
              <a:rPr lang="en-US" sz="2600" dirty="0"/>
              <a:t> de </a:t>
            </a:r>
            <a:r>
              <a:rPr lang="en-US" sz="2600" dirty="0" err="1"/>
              <a:t>caractere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care se </a:t>
            </a:r>
            <a:r>
              <a:rPr lang="en-US" sz="2600" dirty="0" err="1"/>
              <a:t>așteaptă</a:t>
            </a:r>
            <a:r>
              <a:rPr lang="en-US" sz="2600" dirty="0"/>
              <a:t> </a:t>
            </a:r>
            <a:r>
              <a:rPr lang="en-US" sz="2600" dirty="0" err="1"/>
              <a:t>conținutul</a:t>
            </a:r>
            <a:r>
              <a:rPr lang="en-US" sz="2600" dirty="0"/>
              <a:t> </a:t>
            </a:r>
            <a:r>
              <a:rPr lang="en-US" sz="2600" dirty="0" err="1"/>
              <a:t>răspunsului</a:t>
            </a:r>
            <a:r>
              <a:rPr lang="en-US" sz="2600" dirty="0"/>
              <a:t>;</a:t>
            </a:r>
          </a:p>
          <a:p>
            <a:pPr lvl="1" algn="just"/>
            <a:r>
              <a:rPr lang="en-US" sz="2600" dirty="0"/>
              <a:t>Accept-Encoding: </a:t>
            </a:r>
            <a:r>
              <a:rPr lang="en-US" sz="2600" dirty="0" err="1"/>
              <a:t>tipul</a:t>
            </a:r>
            <a:r>
              <a:rPr lang="en-US" sz="2600" dirty="0"/>
              <a:t> de </a:t>
            </a:r>
            <a:r>
              <a:rPr lang="en-US" sz="2600" dirty="0" err="1"/>
              <a:t>condificare</a:t>
            </a:r>
            <a:r>
              <a:rPr lang="en-US" sz="2600" dirty="0"/>
              <a:t> a </a:t>
            </a:r>
            <a:r>
              <a:rPr lang="en-US" sz="2600" dirty="0" err="1"/>
              <a:t>răspunsului</a:t>
            </a:r>
            <a:r>
              <a:rPr lang="en-US" sz="2600" dirty="0"/>
              <a:t>;</a:t>
            </a:r>
          </a:p>
          <a:p>
            <a:pPr lvl="1" algn="just"/>
            <a:r>
              <a:rPr lang="en-US" sz="2600" dirty="0"/>
              <a:t>Accept-Language: </a:t>
            </a:r>
            <a:r>
              <a:rPr lang="en-US" sz="2600" dirty="0" err="1"/>
              <a:t>limba</a:t>
            </a:r>
            <a:r>
              <a:rPr lang="en-US" sz="2600" dirty="0"/>
              <a:t> </a:t>
            </a:r>
            <a:r>
              <a:rPr lang="en-US" sz="2600" dirty="0" err="1"/>
              <a:t>răspunsului</a:t>
            </a:r>
            <a:r>
              <a:rPr lang="en-US" sz="2600" dirty="0"/>
              <a:t>.</a:t>
            </a:r>
          </a:p>
          <a:p>
            <a:pPr algn="just"/>
            <a:r>
              <a:rPr lang="en-US" sz="2800" dirty="0" err="1"/>
              <a:t>Gestiunea</a:t>
            </a:r>
            <a:r>
              <a:rPr lang="en-US" sz="2800" dirty="0"/>
              <a:t> </a:t>
            </a:r>
            <a:r>
              <a:rPr lang="en-US" sz="2800" dirty="0" err="1"/>
              <a:t>conexiunii</a:t>
            </a:r>
            <a:r>
              <a:rPr lang="en-US" sz="2800" dirty="0"/>
              <a:t>:</a:t>
            </a:r>
          </a:p>
          <a:p>
            <a:pPr lvl="1" algn="just"/>
            <a:r>
              <a:rPr lang="en-US" sz="2600" dirty="0"/>
              <a:t>Connection: </a:t>
            </a:r>
            <a:r>
              <a:rPr lang="en-US" sz="2600" dirty="0" err="1"/>
              <a:t>permite</a:t>
            </a:r>
            <a:r>
              <a:rPr lang="en-US" sz="2600" dirty="0"/>
              <a:t> </a:t>
            </a:r>
            <a:r>
              <a:rPr lang="en-US" sz="2600" dirty="0" err="1"/>
              <a:t>păstrarea</a:t>
            </a:r>
            <a:r>
              <a:rPr lang="en-US" sz="2600" dirty="0"/>
              <a:t> </a:t>
            </a:r>
            <a:r>
              <a:rPr lang="en-US" sz="2600" dirty="0" err="1"/>
              <a:t>conexiunii</a:t>
            </a:r>
            <a:r>
              <a:rPr lang="en-US" sz="2600" dirty="0"/>
              <a:t> </a:t>
            </a:r>
            <a:r>
              <a:rPr lang="en-US" sz="2600" dirty="0" err="1"/>
              <a:t>după</a:t>
            </a:r>
            <a:r>
              <a:rPr lang="en-US" sz="2600" dirty="0"/>
              <a:t> </a:t>
            </a:r>
            <a:r>
              <a:rPr lang="en-US" sz="2600" dirty="0" err="1"/>
              <a:t>încheierea</a:t>
            </a:r>
            <a:r>
              <a:rPr lang="en-US" sz="2600" dirty="0"/>
              <a:t> </a:t>
            </a:r>
            <a:r>
              <a:rPr lang="en-US" sz="2600" dirty="0" err="1"/>
              <a:t>transacției</a:t>
            </a:r>
            <a:r>
              <a:rPr lang="en-US" sz="2600" dirty="0"/>
              <a:t> </a:t>
            </a:r>
            <a:r>
              <a:rPr lang="en-US" sz="2600" dirty="0" err="1"/>
              <a:t>curente</a:t>
            </a:r>
            <a:r>
              <a:rPr lang="en-US" sz="2600" dirty="0"/>
              <a:t>;</a:t>
            </a:r>
          </a:p>
          <a:p>
            <a:pPr lvl="1" algn="just"/>
            <a:r>
              <a:rPr lang="en-US" sz="2600" dirty="0"/>
              <a:t>Keep-Alive: </a:t>
            </a:r>
            <a:r>
              <a:rPr lang="en-US" sz="2600" dirty="0" err="1"/>
              <a:t>controlează</a:t>
            </a:r>
            <a:r>
              <a:rPr lang="en-US" sz="2600" dirty="0"/>
              <a:t> </a:t>
            </a:r>
            <a:r>
              <a:rPr lang="en-US" sz="2600" dirty="0" err="1"/>
              <a:t>durata</a:t>
            </a:r>
            <a:r>
              <a:rPr lang="en-US" sz="2600" dirty="0"/>
              <a:t> </a:t>
            </a:r>
            <a:r>
              <a:rPr lang="en-US" sz="2600" dirty="0" err="1"/>
              <a:t>cât</a:t>
            </a:r>
            <a:r>
              <a:rPr lang="en-US" sz="2600" dirty="0"/>
              <a:t> </a:t>
            </a:r>
            <a:r>
              <a:rPr lang="en-US" sz="2600" dirty="0" err="1"/>
              <a:t>va</a:t>
            </a:r>
            <a:r>
              <a:rPr lang="en-US" sz="2600" dirty="0"/>
              <a:t> </a:t>
            </a:r>
            <a:r>
              <a:rPr lang="en-US" sz="2600" dirty="0" err="1"/>
              <a:t>rămane</a:t>
            </a:r>
            <a:r>
              <a:rPr lang="en-US" sz="2600" dirty="0"/>
              <a:t> </a:t>
            </a:r>
            <a:r>
              <a:rPr lang="en-US" sz="2600" dirty="0" err="1"/>
              <a:t>deschisă</a:t>
            </a:r>
            <a:r>
              <a:rPr lang="en-US" sz="2600" dirty="0"/>
              <a:t> </a:t>
            </a:r>
            <a:r>
              <a:rPr lang="en-US" sz="2600" dirty="0" err="1"/>
              <a:t>conexiunea</a:t>
            </a:r>
            <a:r>
              <a:rPr lang="en-US" sz="2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499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Antete HTTP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FDC8B4-5D31-ACF5-3F1E-644848962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876" y="1955548"/>
            <a:ext cx="11068247" cy="4527551"/>
          </a:xfrm>
        </p:spPr>
        <p:txBody>
          <a:bodyPr>
            <a:noAutofit/>
          </a:bodyPr>
          <a:lstStyle/>
          <a:p>
            <a:pPr algn="just"/>
            <a:r>
              <a:rPr lang="en-US" sz="2800" dirty="0" err="1"/>
              <a:t>Informații</a:t>
            </a:r>
            <a:r>
              <a:rPr lang="en-US" sz="2800" dirty="0"/>
              <a:t> </a:t>
            </a:r>
            <a:r>
              <a:rPr lang="en-US" sz="2800" dirty="0" err="1"/>
              <a:t>despre</a:t>
            </a:r>
            <a:r>
              <a:rPr lang="en-US" sz="2800" dirty="0"/>
              <a:t> </a:t>
            </a:r>
            <a:r>
              <a:rPr lang="en-US" sz="2800" dirty="0" err="1"/>
              <a:t>corpul</a:t>
            </a:r>
            <a:r>
              <a:rPr lang="en-US" sz="2800" dirty="0"/>
              <a:t> </a:t>
            </a:r>
            <a:r>
              <a:rPr lang="en-US" sz="2800" dirty="0" err="1"/>
              <a:t>mesajului</a:t>
            </a:r>
            <a:r>
              <a:rPr lang="en-US" sz="2800" dirty="0"/>
              <a:t>:</a:t>
            </a:r>
          </a:p>
          <a:p>
            <a:pPr lvl="1" algn="just"/>
            <a:r>
              <a:rPr lang="en-US" sz="2600" dirty="0"/>
              <a:t>Accept-Ranges: </a:t>
            </a:r>
            <a:r>
              <a:rPr lang="en-US" sz="2600" dirty="0" err="1"/>
              <a:t>unitatea</a:t>
            </a:r>
            <a:r>
              <a:rPr lang="en-US" sz="2600" dirty="0"/>
              <a:t> de </a:t>
            </a:r>
            <a:r>
              <a:rPr lang="en-US" sz="2600" dirty="0" err="1"/>
              <a:t>măsură</a:t>
            </a:r>
            <a:r>
              <a:rPr lang="en-US" sz="2600" dirty="0"/>
              <a:t> pentru </a:t>
            </a:r>
            <a:r>
              <a:rPr lang="en-US" sz="2600" dirty="0" err="1"/>
              <a:t>dimensiunea</a:t>
            </a:r>
            <a:r>
              <a:rPr lang="en-US" sz="2600" dirty="0"/>
              <a:t> </a:t>
            </a:r>
            <a:r>
              <a:rPr lang="en-US" sz="2600" dirty="0" err="1"/>
              <a:t>corpului</a:t>
            </a:r>
            <a:r>
              <a:rPr lang="en-US" sz="2600" dirty="0"/>
              <a:t> </a:t>
            </a:r>
            <a:r>
              <a:rPr lang="en-US" sz="2600" dirty="0" err="1"/>
              <a:t>mesajului</a:t>
            </a:r>
            <a:r>
              <a:rPr lang="en-US" sz="2600" dirty="0"/>
              <a:t>;</a:t>
            </a:r>
          </a:p>
          <a:p>
            <a:pPr lvl="1" algn="just"/>
            <a:r>
              <a:rPr lang="en-US" sz="2600" dirty="0"/>
              <a:t>Content-Length: </a:t>
            </a:r>
            <a:r>
              <a:rPr lang="en-US" sz="2600" dirty="0" err="1"/>
              <a:t>dimensiunea</a:t>
            </a:r>
            <a:r>
              <a:rPr lang="en-US" sz="2600" dirty="0"/>
              <a:t> </a:t>
            </a:r>
            <a:r>
              <a:rPr lang="en-US" sz="2600" dirty="0" err="1"/>
              <a:t>corpului</a:t>
            </a:r>
            <a:r>
              <a:rPr lang="en-US" sz="2600" dirty="0"/>
              <a:t> </a:t>
            </a:r>
            <a:r>
              <a:rPr lang="en-US" sz="2600" dirty="0" err="1"/>
              <a:t>mesajului</a:t>
            </a:r>
            <a:r>
              <a:rPr lang="en-US" sz="2600" dirty="0"/>
              <a:t>;</a:t>
            </a:r>
          </a:p>
          <a:p>
            <a:pPr lvl="1" algn="just"/>
            <a:r>
              <a:rPr lang="en-US" sz="2600" dirty="0"/>
              <a:t>Content-Type: </a:t>
            </a:r>
            <a:r>
              <a:rPr lang="en-US" sz="2600" dirty="0" err="1"/>
              <a:t>tipul</a:t>
            </a:r>
            <a:r>
              <a:rPr lang="en-US" sz="2600" dirty="0"/>
              <a:t> </a:t>
            </a:r>
            <a:r>
              <a:rPr lang="en-US" sz="2600" dirty="0" err="1"/>
              <a:t>resursei</a:t>
            </a:r>
            <a:r>
              <a:rPr lang="en-US" sz="2600" dirty="0"/>
              <a:t> conform </a:t>
            </a:r>
            <a:r>
              <a:rPr lang="en-US" sz="2600" dirty="0" err="1"/>
              <a:t>standardului</a:t>
            </a:r>
            <a:r>
              <a:rPr lang="en-US" sz="2600" dirty="0"/>
              <a:t> MIME;</a:t>
            </a:r>
          </a:p>
          <a:p>
            <a:pPr lvl="1" algn="just"/>
            <a:r>
              <a:rPr lang="en-US" sz="2600" dirty="0"/>
              <a:t>Content-Encoding: </a:t>
            </a:r>
            <a:r>
              <a:rPr lang="en-US" sz="2600" dirty="0" err="1"/>
              <a:t>codificarea</a:t>
            </a:r>
            <a:r>
              <a:rPr lang="en-US" sz="2600" dirty="0"/>
              <a:t> </a:t>
            </a:r>
            <a:r>
              <a:rPr lang="en-US" sz="2600" dirty="0" err="1"/>
              <a:t>corpului</a:t>
            </a:r>
            <a:r>
              <a:rPr lang="en-US" sz="2600" dirty="0"/>
              <a:t> </a:t>
            </a:r>
            <a:r>
              <a:rPr lang="en-US" sz="2600" dirty="0" err="1"/>
              <a:t>mesajului</a:t>
            </a:r>
            <a:r>
              <a:rPr lang="en-US" sz="2600" dirty="0"/>
              <a:t>;</a:t>
            </a:r>
          </a:p>
          <a:p>
            <a:pPr lvl="1" algn="just"/>
            <a:r>
              <a:rPr lang="en-US" sz="2600" dirty="0"/>
              <a:t>Content-Language: </a:t>
            </a:r>
            <a:r>
              <a:rPr lang="en-US" sz="2600" dirty="0" err="1"/>
              <a:t>limba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care </a:t>
            </a:r>
            <a:r>
              <a:rPr lang="en-US" sz="2600" dirty="0" err="1"/>
              <a:t>este</a:t>
            </a:r>
            <a:r>
              <a:rPr lang="en-US" sz="2600" dirty="0"/>
              <a:t> </a:t>
            </a:r>
            <a:r>
              <a:rPr lang="en-US" sz="2600" dirty="0" err="1"/>
              <a:t>scris</a:t>
            </a:r>
            <a:r>
              <a:rPr lang="en-US" sz="2600" dirty="0"/>
              <a:t> </a:t>
            </a:r>
            <a:r>
              <a:rPr lang="en-US" sz="2600" dirty="0" err="1"/>
              <a:t>conținutul</a:t>
            </a:r>
            <a:r>
              <a:rPr lang="en-US" sz="2600" dirty="0"/>
              <a:t> </a:t>
            </a:r>
            <a:r>
              <a:rPr lang="en-US" sz="2600" dirty="0" err="1"/>
              <a:t>mesajului</a:t>
            </a:r>
            <a:r>
              <a:rPr lang="en-US" sz="2600" dirty="0"/>
              <a:t>;</a:t>
            </a:r>
          </a:p>
          <a:p>
            <a:pPr lvl="1" algn="just"/>
            <a:r>
              <a:rPr lang="en-US" sz="2600" dirty="0"/>
              <a:t>Content-Location: indica o </a:t>
            </a:r>
            <a:r>
              <a:rPr lang="en-US" sz="2600" dirty="0" err="1"/>
              <a:t>adresă</a:t>
            </a:r>
            <a:r>
              <a:rPr lang="en-US" sz="2600" dirty="0"/>
              <a:t> alternative a </a:t>
            </a:r>
            <a:r>
              <a:rPr lang="en-US" sz="2600" dirty="0" err="1"/>
              <a:t>resursei</a:t>
            </a:r>
            <a:r>
              <a:rPr lang="en-US" sz="2600" dirty="0"/>
              <a:t> solicitate.</a:t>
            </a:r>
          </a:p>
          <a:p>
            <a:pPr algn="just"/>
            <a:r>
              <a:rPr lang="en-US" sz="2800" dirty="0" err="1"/>
              <a:t>Redirectare</a:t>
            </a:r>
            <a:r>
              <a:rPr lang="en-US" sz="2800" dirty="0"/>
              <a:t>:</a:t>
            </a:r>
          </a:p>
          <a:p>
            <a:pPr lvl="1" algn="just"/>
            <a:r>
              <a:rPr lang="en-US" sz="2600" dirty="0"/>
              <a:t>Location: URL-</a:t>
            </a:r>
            <a:r>
              <a:rPr lang="en-US" sz="2600" dirty="0" err="1"/>
              <a:t>ul</a:t>
            </a:r>
            <a:r>
              <a:rPr lang="en-US" sz="2600" dirty="0"/>
              <a:t> la care </a:t>
            </a:r>
            <a:r>
              <a:rPr lang="en-US" sz="2600" dirty="0" err="1"/>
              <a:t>este</a:t>
            </a:r>
            <a:r>
              <a:rPr lang="en-US" sz="2600" dirty="0"/>
              <a:t> </a:t>
            </a:r>
            <a:r>
              <a:rPr lang="en-US" sz="2600" dirty="0" err="1"/>
              <a:t>disponibilă</a:t>
            </a:r>
            <a:r>
              <a:rPr lang="en-US" sz="2600" dirty="0"/>
              <a:t> </a:t>
            </a:r>
            <a:r>
              <a:rPr lang="en-US" sz="2600" dirty="0" err="1"/>
              <a:t>resursa</a:t>
            </a:r>
            <a:r>
              <a:rPr lang="en-US" sz="2600" dirty="0"/>
              <a:t> </a:t>
            </a:r>
            <a:r>
              <a:rPr lang="en-US" sz="2600" dirty="0" err="1"/>
              <a:t>solicitată</a:t>
            </a:r>
            <a:r>
              <a:rPr lang="en-US" sz="2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141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Antete HTTP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FDC8B4-5D31-ACF5-3F1E-644848962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876" y="1955548"/>
            <a:ext cx="11068247" cy="4527551"/>
          </a:xfrm>
        </p:spPr>
        <p:txBody>
          <a:bodyPr>
            <a:noAutofit/>
          </a:bodyPr>
          <a:lstStyle/>
          <a:p>
            <a:pPr algn="just"/>
            <a:r>
              <a:rPr lang="en-US" sz="2800" dirty="0" err="1"/>
              <a:t>Gestiunea</a:t>
            </a:r>
            <a:r>
              <a:rPr lang="en-US" sz="2800" dirty="0"/>
              <a:t> cache-</a:t>
            </a:r>
            <a:r>
              <a:rPr lang="en-US" sz="2800" dirty="0" err="1"/>
              <a:t>ului</a:t>
            </a:r>
            <a:r>
              <a:rPr lang="en-US" sz="2800" dirty="0"/>
              <a:t> </a:t>
            </a:r>
            <a:r>
              <a:rPr lang="en-US" sz="2800" dirty="0" err="1"/>
              <a:t>și</a:t>
            </a:r>
            <a:r>
              <a:rPr lang="en-US" sz="2800" dirty="0"/>
              <a:t> a cookie-</a:t>
            </a:r>
            <a:r>
              <a:rPr lang="en-US" sz="2800" dirty="0" err="1"/>
              <a:t>urilor</a:t>
            </a:r>
            <a:r>
              <a:rPr lang="en-US" sz="2800" dirty="0"/>
              <a:t>:</a:t>
            </a:r>
          </a:p>
          <a:p>
            <a:pPr lvl="1" algn="just"/>
            <a:r>
              <a:rPr lang="en-US" sz="2600" dirty="0"/>
              <a:t>Cache-Control: max-age=0, must-revalidate – cache-</a:t>
            </a:r>
            <a:r>
              <a:rPr lang="en-US" sz="2600" dirty="0" err="1"/>
              <a:t>ul</a:t>
            </a:r>
            <a:r>
              <a:rPr lang="en-US" sz="2600" dirty="0"/>
              <a:t> client;</a:t>
            </a:r>
          </a:p>
          <a:p>
            <a:pPr lvl="1" algn="just"/>
            <a:r>
              <a:rPr lang="en-US" sz="2600" dirty="0"/>
              <a:t>Set-Cookie: _wixAB2=15361#2985#2014-08-05T13-30-00.000-0500 – </a:t>
            </a:r>
            <a:r>
              <a:rPr lang="en-US" sz="2600" dirty="0" err="1"/>
              <a:t>salvează</a:t>
            </a:r>
            <a:r>
              <a:rPr lang="en-US" sz="2600" dirty="0"/>
              <a:t> un cookie pe client.</a:t>
            </a:r>
          </a:p>
          <a:p>
            <a:pPr algn="just"/>
            <a:r>
              <a:rPr lang="en-US" sz="2800" dirty="0" err="1"/>
              <a:t>Controlul</a:t>
            </a:r>
            <a:r>
              <a:rPr lang="en-US" sz="2800" dirty="0"/>
              <a:t> </a:t>
            </a:r>
            <a:r>
              <a:rPr lang="en-US" sz="2800" dirty="0" err="1"/>
              <a:t>accesului</a:t>
            </a:r>
            <a:r>
              <a:rPr lang="en-US" sz="2800" dirty="0"/>
              <a:t> cross-domain:</a:t>
            </a:r>
          </a:p>
          <a:p>
            <a:pPr lvl="1" algn="just"/>
            <a:r>
              <a:rPr lang="en-US" sz="2600" dirty="0"/>
              <a:t>Access-Control-Allow-Origin: * – </a:t>
            </a:r>
            <a:r>
              <a:rPr lang="en-US" sz="2600" dirty="0" err="1"/>
              <a:t>permite</a:t>
            </a:r>
            <a:r>
              <a:rPr lang="en-US" sz="2600" dirty="0"/>
              <a:t> </a:t>
            </a:r>
            <a:r>
              <a:rPr lang="en-US" sz="2600" dirty="0" err="1"/>
              <a:t>efectuarea</a:t>
            </a:r>
            <a:r>
              <a:rPr lang="en-US" sz="2600" dirty="0"/>
              <a:t> de </a:t>
            </a:r>
            <a:r>
              <a:rPr lang="en-US" sz="2600" dirty="0" err="1"/>
              <a:t>cereri</a:t>
            </a:r>
            <a:r>
              <a:rPr lang="en-US" sz="2600" dirty="0"/>
              <a:t> din client </a:t>
            </a:r>
            <a:r>
              <a:rPr lang="en-US" sz="2600" dirty="0" err="1"/>
              <a:t>către</a:t>
            </a:r>
            <a:r>
              <a:rPr lang="en-US" sz="2600" dirty="0"/>
              <a:t> alt </a:t>
            </a:r>
            <a:r>
              <a:rPr lang="en-US" sz="2600" dirty="0" err="1"/>
              <a:t>domeniu</a:t>
            </a:r>
            <a:r>
              <a:rPr lang="en-US" sz="2600" dirty="0"/>
              <a:t> </a:t>
            </a:r>
            <a:r>
              <a:rPr lang="en-US" sz="2600" dirty="0" err="1"/>
              <a:t>decât</a:t>
            </a:r>
            <a:r>
              <a:rPr lang="en-US" sz="2600" dirty="0"/>
              <a:t> </a:t>
            </a:r>
            <a:r>
              <a:rPr lang="en-US" sz="2600" dirty="0" err="1"/>
              <a:t>cel</a:t>
            </a:r>
            <a:r>
              <a:rPr lang="en-US" sz="2600" dirty="0"/>
              <a:t> de la care a </a:t>
            </a:r>
            <a:r>
              <a:rPr lang="en-US" sz="2600" dirty="0" err="1"/>
              <a:t>venit</a:t>
            </a:r>
            <a:r>
              <a:rPr lang="en-US" sz="2600" dirty="0"/>
              <a:t> </a:t>
            </a:r>
            <a:r>
              <a:rPr lang="en-US" sz="2600" dirty="0" err="1"/>
              <a:t>răspunsul</a:t>
            </a:r>
            <a:endParaRPr lang="en-US" sz="2600" dirty="0"/>
          </a:p>
          <a:p>
            <a:pPr algn="just"/>
            <a:r>
              <a:rPr lang="en-US" sz="2800" dirty="0" err="1"/>
              <a:t>Antete</a:t>
            </a:r>
            <a:r>
              <a:rPr lang="en-US" sz="2800" dirty="0"/>
              <a:t> </a:t>
            </a:r>
            <a:r>
              <a:rPr lang="en-US" sz="2800" dirty="0" err="1"/>
              <a:t>proprii</a:t>
            </a:r>
            <a:r>
              <a:rPr lang="en-US" sz="2800" dirty="0"/>
              <a:t>:</a:t>
            </a:r>
          </a:p>
          <a:p>
            <a:pPr lvl="1" algn="just"/>
            <a:r>
              <a:rPr lang="en-US" sz="2600" dirty="0"/>
              <a:t>X-Seen-By: sputnik3.aus_dsp – </a:t>
            </a:r>
            <a:r>
              <a:rPr lang="en-US" sz="2600" dirty="0" err="1"/>
              <a:t>antet</a:t>
            </a:r>
            <a:r>
              <a:rPr lang="en-US" sz="2600" dirty="0"/>
              <a:t> </a:t>
            </a:r>
            <a:r>
              <a:rPr lang="en-US" sz="2600" dirty="0" err="1"/>
              <a:t>propriu</a:t>
            </a:r>
            <a:r>
              <a:rPr lang="en-US" sz="2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424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Răspunsul HTTP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780DC49-1E98-0F4B-5394-D9BF79578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546" y="1883121"/>
            <a:ext cx="11353800" cy="4744016"/>
          </a:xfrm>
        </p:spPr>
        <p:txBody>
          <a:bodyPr>
            <a:normAutofit/>
          </a:bodyPr>
          <a:lstStyle/>
          <a:p>
            <a:pPr algn="just"/>
            <a:r>
              <a:rPr lang="en-US" sz="3400" dirty="0"/>
              <a:t>O </a:t>
            </a:r>
            <a:r>
              <a:rPr lang="en-US" sz="3400" dirty="0" err="1"/>
              <a:t>linie</a:t>
            </a:r>
            <a:r>
              <a:rPr lang="en-US" sz="3400" dirty="0"/>
              <a:t> de status, </a:t>
            </a:r>
            <a:r>
              <a:rPr lang="en-US" sz="3400" dirty="0" err="1"/>
              <a:t>conținând</a:t>
            </a:r>
            <a:r>
              <a:rPr lang="en-US" sz="3400" dirty="0"/>
              <a:t> </a:t>
            </a:r>
            <a:r>
              <a:rPr lang="en-US" sz="3400" dirty="0" err="1"/>
              <a:t>codul</a:t>
            </a:r>
            <a:r>
              <a:rPr lang="en-US" sz="3400" dirty="0"/>
              <a:t> de </a:t>
            </a:r>
            <a:r>
              <a:rPr lang="en-US" sz="3400" dirty="0" err="1"/>
              <a:t>răspuns</a:t>
            </a:r>
            <a:r>
              <a:rPr lang="en-US" sz="3400" dirty="0"/>
              <a:t> </a:t>
            </a:r>
            <a:r>
              <a:rPr lang="en-US" sz="3400" dirty="0" err="1"/>
              <a:t>și</a:t>
            </a:r>
            <a:r>
              <a:rPr lang="en-US" sz="3400" dirty="0"/>
              <a:t> </a:t>
            </a:r>
            <a:r>
              <a:rPr lang="en-US" sz="3400" dirty="0" err="1"/>
              <a:t>justificarea</a:t>
            </a:r>
            <a:r>
              <a:rPr lang="en-US" sz="3400" dirty="0"/>
              <a:t> (</a:t>
            </a:r>
            <a:r>
              <a:rPr lang="en-US" sz="3400" dirty="0" err="1"/>
              <a:t>corespunde</a:t>
            </a:r>
            <a:r>
              <a:rPr lang="en-US" sz="3400" dirty="0"/>
              <a:t> </a:t>
            </a:r>
            <a:r>
              <a:rPr lang="en-US" sz="3400" dirty="0" err="1"/>
              <a:t>codului</a:t>
            </a:r>
            <a:r>
              <a:rPr lang="en-US" sz="3400" dirty="0"/>
              <a:t>)</a:t>
            </a:r>
            <a:r>
              <a:rPr lang="ro-RO" sz="3400" dirty="0"/>
              <a:t>;</a:t>
            </a:r>
            <a:endParaRPr lang="en-US" sz="3400" dirty="0"/>
          </a:p>
          <a:p>
            <a:pPr algn="just"/>
            <a:r>
              <a:rPr lang="en-US" sz="3400" dirty="0"/>
              <a:t>Un </a:t>
            </a:r>
            <a:r>
              <a:rPr lang="en-US" sz="3400" dirty="0" err="1"/>
              <a:t>număr</a:t>
            </a:r>
            <a:r>
              <a:rPr lang="en-US" sz="3400" dirty="0"/>
              <a:t> de </a:t>
            </a:r>
            <a:r>
              <a:rPr lang="en-US" sz="3400" dirty="0" err="1"/>
              <a:t>headere</a:t>
            </a:r>
            <a:r>
              <a:rPr lang="en-US" sz="3400" dirty="0"/>
              <a:t> de </a:t>
            </a:r>
            <a:r>
              <a:rPr lang="en-US" sz="3400" dirty="0" err="1"/>
              <a:t>răspuns</a:t>
            </a:r>
            <a:r>
              <a:rPr lang="ro-RO" sz="3400" dirty="0"/>
              <a:t>;</a:t>
            </a:r>
            <a:endParaRPr lang="en-US" sz="3400" dirty="0"/>
          </a:p>
          <a:p>
            <a:pPr algn="just"/>
            <a:r>
              <a:rPr lang="en-US" sz="3400" dirty="0"/>
              <a:t>O </a:t>
            </a:r>
            <a:r>
              <a:rPr lang="en-US" sz="3400" dirty="0" err="1"/>
              <a:t>linie</a:t>
            </a:r>
            <a:r>
              <a:rPr lang="en-US" sz="3400" dirty="0"/>
              <a:t> </a:t>
            </a:r>
            <a:r>
              <a:rPr lang="en-US" sz="3400" dirty="0" err="1"/>
              <a:t>goală</a:t>
            </a:r>
            <a:r>
              <a:rPr lang="ro-RO" sz="3400" dirty="0"/>
              <a:t>;</a:t>
            </a:r>
            <a:endParaRPr lang="en-US" sz="3400" dirty="0"/>
          </a:p>
          <a:p>
            <a:pPr algn="just"/>
            <a:r>
              <a:rPr lang="en-US" sz="3400" dirty="0" err="1"/>
              <a:t>Opțional</a:t>
            </a:r>
            <a:r>
              <a:rPr lang="en-US" sz="3400" dirty="0"/>
              <a:t>, un </a:t>
            </a:r>
            <a:r>
              <a:rPr lang="en-US" sz="3400" dirty="0" err="1"/>
              <a:t>corp</a:t>
            </a:r>
            <a:r>
              <a:rPr lang="en-US" sz="3400" dirty="0"/>
              <a:t> de </a:t>
            </a:r>
            <a:r>
              <a:rPr lang="en-US" sz="3400" dirty="0" err="1"/>
              <a:t>răspuns</a:t>
            </a:r>
            <a:r>
              <a:rPr lang="ro-RO" sz="3400" dirty="0"/>
              <a:t>.</a:t>
            </a:r>
            <a:endParaRPr lang="en-US" sz="34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E62AF96-CFDC-7511-C618-790C021E8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075" y="2771775"/>
            <a:ext cx="5114925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35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Răspunsul HTTP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739BE-50CE-9945-2B88-22B6B1FF3BB0}"/>
              </a:ext>
            </a:extLst>
          </p:cNvPr>
          <p:cNvSpPr txBox="1"/>
          <p:nvPr/>
        </p:nvSpPr>
        <p:spPr>
          <a:xfrm>
            <a:off x="332763" y="1501628"/>
            <a:ext cx="11526473" cy="526297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HTTP/1.1 200 OK</a:t>
            </a:r>
          </a:p>
          <a:p>
            <a:r>
              <a:rPr lang="en-US" sz="1600" dirty="0"/>
              <a:t>X-Seen-By: sputnik3.aus_dsp</a:t>
            </a:r>
          </a:p>
          <a:p>
            <a:r>
              <a:rPr lang="en-US" sz="1600" dirty="0"/>
              <a:t>X-Seen-By: s3.aus_pp</a:t>
            </a:r>
          </a:p>
          <a:p>
            <a:r>
              <a:rPr lang="en-US" sz="1600" dirty="0"/>
              <a:t>Date: Wed, 21 Aug 2013 09:02:49 GMT</a:t>
            </a:r>
          </a:p>
          <a:p>
            <a:r>
              <a:rPr lang="en-US" sz="1600" dirty="0"/>
              <a:t>Server: Apache</a:t>
            </a:r>
          </a:p>
          <a:p>
            <a:r>
              <a:rPr lang="en-US" sz="1600" dirty="0"/>
              <a:t>cache-control: max-age=604800</a:t>
            </a:r>
          </a:p>
          <a:p>
            <a:r>
              <a:rPr lang="en-US" sz="1600" dirty="0"/>
              <a:t>cache-control: no-cache</a:t>
            </a:r>
          </a:p>
          <a:p>
            <a:r>
              <a:rPr lang="en-US" sz="1600" dirty="0"/>
              <a:t>Pragma: no-cache</a:t>
            </a:r>
          </a:p>
          <a:p>
            <a:r>
              <a:rPr lang="en-US" sz="1600" dirty="0"/>
              <a:t>Set-Cookie: _wixAB2=5371#5567#2014-03-19T14-27-00.000-0500|15711#3472#2014-08-13T11-01-00.000; Domain=.wix.com; Expires=Tue, 21-Aug-2018 14:06:39 GMT; Path=/</a:t>
            </a:r>
          </a:p>
          <a:p>
            <a:r>
              <a:rPr lang="en-US" sz="1600" dirty="0"/>
              <a:t>Vary: User-</a:t>
            </a:r>
            <a:r>
              <a:rPr lang="en-US" sz="1600" dirty="0" err="1"/>
              <a:t>Agent,Accept</a:t>
            </a:r>
            <a:r>
              <a:rPr lang="en-US" sz="1600" dirty="0"/>
              <a:t>-Encoding</a:t>
            </a:r>
          </a:p>
          <a:p>
            <a:r>
              <a:rPr lang="en-US" sz="1600" dirty="0"/>
              <a:t>Content-Language: </a:t>
            </a:r>
            <a:r>
              <a:rPr lang="en-US" sz="1600" dirty="0" err="1"/>
              <a:t>en</a:t>
            </a:r>
            <a:endParaRPr lang="en-US" sz="1600" dirty="0"/>
          </a:p>
          <a:p>
            <a:r>
              <a:rPr lang="en-US" sz="1600" dirty="0"/>
              <a:t>Content-Encoding: </a:t>
            </a:r>
            <a:r>
              <a:rPr lang="en-US" sz="1600" dirty="0" err="1"/>
              <a:t>gzip</a:t>
            </a:r>
            <a:endParaRPr lang="en-US" sz="1600" dirty="0"/>
          </a:p>
          <a:p>
            <a:r>
              <a:rPr lang="en-US" sz="1600" dirty="0"/>
              <a:t>Content-Length: 8162</a:t>
            </a:r>
          </a:p>
          <a:p>
            <a:r>
              <a:rPr lang="en-US" sz="1600" dirty="0"/>
              <a:t>Content-Type: text/</a:t>
            </a:r>
            <a:r>
              <a:rPr lang="en-US" sz="1600" dirty="0" err="1"/>
              <a:t>html;charset</a:t>
            </a:r>
            <a:r>
              <a:rPr lang="en-US" sz="1600" dirty="0"/>
              <a:t>=UTF-8</a:t>
            </a:r>
          </a:p>
          <a:p>
            <a:r>
              <a:rPr lang="en-US" sz="1600" dirty="0"/>
              <a:t>Expires: 0</a:t>
            </a:r>
          </a:p>
          <a:p>
            <a:r>
              <a:rPr lang="en-US" sz="1600" dirty="0"/>
              <a:t>Cache-Control: no-cache</a:t>
            </a:r>
          </a:p>
          <a:p>
            <a:endParaRPr lang="en-US" sz="1600" dirty="0"/>
          </a:p>
          <a:p>
            <a:r>
              <a:rPr lang="en-US" sz="1600" dirty="0"/>
              <a:t>&lt;!DOCTYPE html PUBLIC "-//W3C//DTD XHTML 1.0 Transitional//EN" "http://www.w3.org/TR/xhtml1/DTD/xhtml1-transitional.dtd"&gt;</a:t>
            </a:r>
          </a:p>
          <a:p>
            <a:r>
              <a:rPr lang="en-US" sz="1600" dirty="0"/>
              <a:t>&lt;html </a:t>
            </a:r>
            <a:r>
              <a:rPr lang="en-US" sz="1600" dirty="0" err="1"/>
              <a:t>xmlns</a:t>
            </a:r>
            <a:r>
              <a:rPr lang="en-US" sz="1600" dirty="0"/>
              <a:t>="http://www.w3.org/1999/xhtml" </a:t>
            </a:r>
            <a:r>
              <a:rPr lang="en-US" sz="1600" dirty="0" err="1"/>
              <a:t>xmlns:og</a:t>
            </a:r>
            <a:r>
              <a:rPr lang="en-US" sz="1600" dirty="0"/>
              <a:t>="http://ogp.me/ns#" </a:t>
            </a:r>
            <a:r>
              <a:rPr lang="en-US" sz="1600" dirty="0" err="1"/>
              <a:t>xmlns:fb</a:t>
            </a:r>
            <a:r>
              <a:rPr lang="en-US" sz="1600" dirty="0"/>
              <a:t>="https://www.facebook.com/2008/fbml" &gt;</a:t>
            </a:r>
          </a:p>
          <a:p>
            <a:r>
              <a:rPr lang="en-US" sz="1600" dirty="0"/>
              <a:t>&lt;body&gt;&lt;/body&gt;</a:t>
            </a:r>
          </a:p>
        </p:txBody>
      </p:sp>
    </p:spTree>
    <p:extLst>
      <p:ext uri="{BB962C8B-B14F-4D97-AF65-F5344CB8AC3E}">
        <p14:creationId xmlns:p14="http://schemas.microsoft.com/office/powerpoint/2010/main" val="70206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Coduri de răspuns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413694C-96FE-0469-5A24-8846D9E4E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131" y="1701724"/>
            <a:ext cx="6756934" cy="5156276"/>
          </a:xfrm>
        </p:spPr>
        <p:txBody>
          <a:bodyPr>
            <a:normAutofit/>
          </a:bodyPr>
          <a:lstStyle/>
          <a:p>
            <a:r>
              <a:rPr lang="en-US" sz="2400" dirty="0"/>
              <a:t>1xx – </a:t>
            </a:r>
            <a:r>
              <a:rPr lang="en-US" sz="2400" dirty="0" err="1"/>
              <a:t>Informare</a:t>
            </a:r>
            <a:r>
              <a:rPr lang="en-US" sz="2400" dirty="0"/>
              <a:t> (</a:t>
            </a:r>
            <a:r>
              <a:rPr lang="en-US" sz="2400" dirty="0" err="1"/>
              <a:t>serverul</a:t>
            </a:r>
            <a:r>
              <a:rPr lang="en-US" sz="2400" dirty="0"/>
              <a:t> a </a:t>
            </a:r>
            <a:r>
              <a:rPr lang="en-US" sz="2400" dirty="0" err="1"/>
              <a:t>primit</a:t>
            </a:r>
            <a:r>
              <a:rPr lang="en-US" sz="2400" dirty="0"/>
              <a:t> </a:t>
            </a:r>
            <a:r>
              <a:rPr lang="en-US" sz="2400" dirty="0" err="1"/>
              <a:t>cererea</a:t>
            </a:r>
            <a:r>
              <a:rPr lang="en-US" sz="2400" dirty="0"/>
              <a:t> </a:t>
            </a:r>
            <a:r>
              <a:rPr lang="en-US" sz="2400" dirty="0" err="1"/>
              <a:t>însă</a:t>
            </a:r>
            <a:r>
              <a:rPr lang="en-US" sz="2400" dirty="0"/>
              <a:t> nu a </a:t>
            </a:r>
            <a:r>
              <a:rPr lang="en-US" sz="2400" dirty="0" err="1"/>
              <a:t>terminat</a:t>
            </a:r>
            <a:r>
              <a:rPr lang="en-US" sz="2400" dirty="0"/>
              <a:t> de </a:t>
            </a:r>
            <a:r>
              <a:rPr lang="en-US" sz="2400" dirty="0" err="1"/>
              <a:t>procesat</a:t>
            </a:r>
            <a:r>
              <a:rPr lang="en-US" sz="2400" dirty="0"/>
              <a:t> </a:t>
            </a:r>
            <a:r>
              <a:rPr lang="en-US" sz="2400" dirty="0" err="1"/>
              <a:t>răspunsul</a:t>
            </a:r>
            <a:r>
              <a:rPr lang="en-US" sz="2400" dirty="0"/>
              <a:t>):</a:t>
            </a:r>
          </a:p>
          <a:p>
            <a:pPr lvl="1"/>
            <a:r>
              <a:rPr lang="en-US" sz="2200" dirty="0"/>
              <a:t>100-continue.</a:t>
            </a:r>
          </a:p>
          <a:p>
            <a:r>
              <a:rPr lang="en-US" sz="2400" dirty="0"/>
              <a:t>2xx – </a:t>
            </a:r>
            <a:r>
              <a:rPr lang="en-US" sz="2400" dirty="0" err="1"/>
              <a:t>Succes</a:t>
            </a:r>
            <a:r>
              <a:rPr lang="en-US" sz="2400" dirty="0"/>
              <a:t>:</a:t>
            </a:r>
          </a:p>
          <a:p>
            <a:pPr lvl="1"/>
            <a:r>
              <a:rPr lang="en-US" sz="2200" dirty="0"/>
              <a:t>200-OK;</a:t>
            </a:r>
          </a:p>
          <a:p>
            <a:pPr lvl="1"/>
            <a:r>
              <a:rPr lang="en-US" sz="2200" dirty="0"/>
              <a:t>201-Created;</a:t>
            </a:r>
          </a:p>
          <a:p>
            <a:pPr lvl="1"/>
            <a:r>
              <a:rPr lang="en-US" sz="2200" dirty="0"/>
              <a:t>202-Accepted;</a:t>
            </a:r>
          </a:p>
          <a:p>
            <a:pPr lvl="1"/>
            <a:r>
              <a:rPr lang="en-US" sz="2200" dirty="0"/>
              <a:t>204-No Content.</a:t>
            </a:r>
          </a:p>
          <a:p>
            <a:r>
              <a:rPr lang="en-US" sz="2400" dirty="0"/>
              <a:t>3xx – </a:t>
            </a:r>
            <a:r>
              <a:rPr lang="en-US" sz="2400" dirty="0" err="1"/>
              <a:t>Redirectare</a:t>
            </a:r>
            <a:r>
              <a:rPr lang="en-US" sz="2400" dirty="0"/>
              <a:t>:</a:t>
            </a:r>
          </a:p>
          <a:p>
            <a:pPr lvl="1"/>
            <a:r>
              <a:rPr lang="en-US" sz="2200" dirty="0"/>
              <a:t>301-Moved Permanently;</a:t>
            </a:r>
          </a:p>
          <a:p>
            <a:pPr lvl="1"/>
            <a:r>
              <a:rPr lang="en-US" sz="2200" dirty="0"/>
              <a:t>302-Moved Temporarily;</a:t>
            </a:r>
          </a:p>
          <a:p>
            <a:pPr lvl="1"/>
            <a:r>
              <a:rPr lang="en-US" sz="2200" dirty="0"/>
              <a:t>304-Not Modified.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19F2A43-4E07-E76A-F87B-31AEAD54841A}"/>
              </a:ext>
            </a:extLst>
          </p:cNvPr>
          <p:cNvSpPr txBox="1">
            <a:spLocks/>
          </p:cNvSpPr>
          <p:nvPr/>
        </p:nvSpPr>
        <p:spPr>
          <a:xfrm>
            <a:off x="8019539" y="1826852"/>
            <a:ext cx="3970330" cy="5031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4xx – </a:t>
            </a:r>
            <a:r>
              <a:rPr lang="en-US" sz="2400" dirty="0" err="1">
                <a:solidFill>
                  <a:schemeClr val="tx1"/>
                </a:solidFill>
              </a:rPr>
              <a:t>Erori</a:t>
            </a:r>
            <a:r>
              <a:rPr lang="en-US" sz="2400" dirty="0">
                <a:solidFill>
                  <a:schemeClr val="tx1"/>
                </a:solidFill>
              </a:rPr>
              <a:t> client: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400-Bad Request;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401-Unauthorized;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403-Forbidden;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404-Not Found;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405-Method Not Allowed;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406-Not Acceptable.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5xx – </a:t>
            </a:r>
            <a:r>
              <a:rPr lang="en-US" sz="2400" dirty="0" err="1">
                <a:solidFill>
                  <a:schemeClr val="tx1"/>
                </a:solidFill>
              </a:rPr>
              <a:t>Erori</a:t>
            </a:r>
            <a:r>
              <a:rPr lang="en-US" sz="2400" dirty="0">
                <a:solidFill>
                  <a:schemeClr val="tx1"/>
                </a:solidFill>
              </a:rPr>
              <a:t> server: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500-Internal Server Error;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501-Not Implemented;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503-Service Unavailable;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504-Gateway Timeout.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A0146D-4242-4AB1-81C6-C65740BE2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155" y="2451749"/>
            <a:ext cx="3045690" cy="378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61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>
            <a:extLst>
              <a:ext uri="{FF2B5EF4-FFF2-40B4-BE49-F238E27FC236}">
                <a16:creationId xmlns:a16="http://schemas.microsoft.com/office/drawing/2014/main" id="{3FC6194E-FFCA-BD79-9843-1A13737CA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07" y="1963032"/>
            <a:ext cx="3664920" cy="29319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Coduri de răspuns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F00C6F-094D-C0D3-3CD0-A5BC99670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617" y="2148662"/>
            <a:ext cx="3267531" cy="10764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E770C7-5CB8-0239-4CE7-B203780FDFB1}"/>
              </a:ext>
            </a:extLst>
          </p:cNvPr>
          <p:cNvSpPr txBox="1"/>
          <p:nvPr/>
        </p:nvSpPr>
        <p:spPr>
          <a:xfrm>
            <a:off x="1755402" y="5845930"/>
            <a:ext cx="39703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https://http.cat/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0A9FA962-060C-5D9E-1647-729D20833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617" y="3429000"/>
            <a:ext cx="3664920" cy="29319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90595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Redirectarea răspunsului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FDC8B4-5D31-ACF5-3F1E-644848962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876" y="1859299"/>
            <a:ext cx="11068247" cy="970532"/>
          </a:xfrm>
        </p:spPr>
        <p:txBody>
          <a:bodyPr>
            <a:noAutofit/>
          </a:bodyPr>
          <a:lstStyle/>
          <a:p>
            <a:r>
              <a:rPr lang="en-US" sz="3000" dirty="0" err="1"/>
              <a:t>Protocolul</a:t>
            </a:r>
            <a:r>
              <a:rPr lang="en-US" sz="3000" dirty="0"/>
              <a:t> HTTP </a:t>
            </a:r>
            <a:r>
              <a:rPr lang="en-US" sz="3000" dirty="0" err="1"/>
              <a:t>permite</a:t>
            </a:r>
            <a:r>
              <a:rPr lang="en-US" sz="3000" dirty="0"/>
              <a:t> </a:t>
            </a:r>
            <a:r>
              <a:rPr lang="en-US" sz="3000" dirty="0" err="1"/>
              <a:t>serverelor</a:t>
            </a:r>
            <a:r>
              <a:rPr lang="en-US" sz="3000" dirty="0"/>
              <a:t> </a:t>
            </a:r>
            <a:r>
              <a:rPr lang="en-US" sz="3000" dirty="0" err="1"/>
              <a:t>să</a:t>
            </a:r>
            <a:r>
              <a:rPr lang="en-US" sz="3000" dirty="0"/>
              <a:t> </a:t>
            </a:r>
            <a:r>
              <a:rPr lang="en-US" sz="3000" dirty="0" err="1"/>
              <a:t>redirecteze</a:t>
            </a:r>
            <a:r>
              <a:rPr lang="en-US" sz="3000" dirty="0"/>
              <a:t> </a:t>
            </a:r>
            <a:r>
              <a:rPr lang="en-US" sz="3000" dirty="0" err="1"/>
              <a:t>răspunsul</a:t>
            </a:r>
            <a:r>
              <a:rPr lang="en-US" sz="3000" dirty="0"/>
              <a:t> </a:t>
            </a:r>
            <a:r>
              <a:rPr lang="en-US" sz="3000" dirty="0" err="1"/>
              <a:t>clientului</a:t>
            </a:r>
            <a:r>
              <a:rPr lang="en-US" sz="3000" dirty="0"/>
              <a:t> </a:t>
            </a:r>
            <a:r>
              <a:rPr lang="en-US" sz="3000" dirty="0" err="1"/>
              <a:t>către</a:t>
            </a:r>
            <a:r>
              <a:rPr lang="en-US" sz="3000" dirty="0"/>
              <a:t> o </a:t>
            </a:r>
            <a:r>
              <a:rPr lang="en-US" sz="3000" dirty="0" err="1"/>
              <a:t>altă</a:t>
            </a:r>
            <a:r>
              <a:rPr lang="en-US" sz="3000" dirty="0"/>
              <a:t> </a:t>
            </a:r>
            <a:r>
              <a:rPr lang="en-US" sz="3000" dirty="0" err="1"/>
              <a:t>locație</a:t>
            </a:r>
            <a:r>
              <a:rPr lang="en-US" sz="3000" dirty="0"/>
              <a:t>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279BFBD-DC20-A1C9-C6AC-DE05A8502E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059064"/>
              </p:ext>
            </p:extLst>
          </p:nvPr>
        </p:nvGraphicFramePr>
        <p:xfrm>
          <a:off x="838200" y="2829831"/>
          <a:ext cx="10933497" cy="1920240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{C4B1156A-380E-4F78-BDF5-A606A8083BF9}</a:tableStyleId>
              </a:tblPr>
              <a:tblGrid>
                <a:gridCol w="4882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45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r>
                        <a:rPr lang="en-US" sz="1800" dirty="0"/>
                        <a:t>301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Permanent </a:t>
                      </a:r>
                      <a:r>
                        <a:rPr lang="ro-RO" sz="1800" dirty="0"/>
                        <a:t>r</a:t>
                      </a:r>
                      <a:r>
                        <a:rPr lang="en-US" sz="1800" dirty="0" err="1"/>
                        <a:t>edirect</a:t>
                      </a:r>
                      <a:r>
                        <a:rPr lang="en-US" sz="1800" dirty="0"/>
                        <a:t> – </a:t>
                      </a:r>
                      <a:r>
                        <a:rPr lang="en-US" sz="1800" dirty="0" err="1"/>
                        <a:t>Conținutul</a:t>
                      </a:r>
                      <a:r>
                        <a:rPr lang="en-US" sz="1800" dirty="0"/>
                        <a:t> a </a:t>
                      </a:r>
                      <a:r>
                        <a:rPr lang="en-US" sz="1800" dirty="0" err="1"/>
                        <a:t>fost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mutat</a:t>
                      </a:r>
                      <a:r>
                        <a:rPr lang="en-US" sz="1800" dirty="0"/>
                        <a:t> definitive la o </a:t>
                      </a:r>
                      <a:r>
                        <a:rPr lang="en-US" sz="1800" dirty="0" err="1"/>
                        <a:t>nouă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adresă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astfel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încât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cererile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viitoare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trebuiesc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adresate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către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această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locație</a:t>
                      </a:r>
                      <a:r>
                        <a:rPr lang="en-US" sz="1800" dirty="0"/>
                        <a:t>.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r>
                        <a:rPr lang="en-US" sz="1800" dirty="0"/>
                        <a:t>302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Temporary Redirect – </a:t>
                      </a:r>
                      <a:r>
                        <a:rPr lang="en-US" sz="1800" dirty="0" err="1"/>
                        <a:t>Cererile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vor</a:t>
                      </a:r>
                      <a:r>
                        <a:rPr lang="en-US" sz="1800" dirty="0"/>
                        <a:t> fi </a:t>
                      </a:r>
                      <a:r>
                        <a:rPr lang="en-US" sz="1800" dirty="0" err="1"/>
                        <a:t>adresate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în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continuare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către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locația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inițială</a:t>
                      </a:r>
                      <a:r>
                        <a:rPr lang="en-US" sz="1800" dirty="0"/>
                        <a:t>.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sz="1800"/>
                        <a:t>303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ro-RO" sz="1800" dirty="0"/>
                        <a:t>See Other – Acest cod a fost introdus pentru a converti o cerere de tip POST la una de tip GET, cu toate acestea multe browser-e tratează 302 ca 303</a:t>
                      </a:r>
                      <a:r>
                        <a:rPr lang="en-US" sz="1800" dirty="0"/>
                        <a:t>.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r>
                        <a:rPr lang="en-US" sz="1800" dirty="0"/>
                        <a:t>304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Not </a:t>
                      </a:r>
                      <a:r>
                        <a:rPr lang="ro-RO" sz="1800" dirty="0"/>
                        <a:t>M</a:t>
                      </a:r>
                      <a:r>
                        <a:rPr lang="en-US" sz="1800" dirty="0" err="1"/>
                        <a:t>odified</a:t>
                      </a:r>
                      <a:r>
                        <a:rPr lang="en-US" sz="1800" dirty="0"/>
                        <a:t> – </a:t>
                      </a:r>
                      <a:r>
                        <a:rPr lang="en-US" sz="1800" dirty="0" err="1"/>
                        <a:t>Folosit</a:t>
                      </a:r>
                      <a:r>
                        <a:rPr lang="en-US" sz="1800" dirty="0"/>
                        <a:t> ca </a:t>
                      </a:r>
                      <a:r>
                        <a:rPr lang="en-US" sz="1800" dirty="0" err="1"/>
                        <a:t>răspuns</a:t>
                      </a:r>
                      <a:r>
                        <a:rPr lang="en-US" sz="1800" dirty="0"/>
                        <a:t> la un </a:t>
                      </a:r>
                      <a:r>
                        <a:rPr lang="en-US" sz="1800" dirty="0" err="1"/>
                        <a:t>antet</a:t>
                      </a:r>
                      <a:r>
                        <a:rPr lang="en-US" sz="1800" dirty="0"/>
                        <a:t> If-Modified </a:t>
                      </a:r>
                      <a:r>
                        <a:rPr lang="en-US" sz="1800" dirty="0" err="1"/>
                        <a:t>pentru</a:t>
                      </a:r>
                      <a:r>
                        <a:rPr lang="en-US" sz="1800" dirty="0"/>
                        <a:t> a </a:t>
                      </a:r>
                      <a:r>
                        <a:rPr lang="en-US" sz="1800" dirty="0" err="1"/>
                        <a:t>redirecta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răspunsul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către</a:t>
                      </a:r>
                      <a:r>
                        <a:rPr lang="en-US" sz="1800" dirty="0"/>
                        <a:t> cache-ul browser-</a:t>
                      </a:r>
                      <a:r>
                        <a:rPr lang="en-US" sz="1800" dirty="0" err="1"/>
                        <a:t>ului</a:t>
                      </a:r>
                      <a:r>
                        <a:rPr lang="en-US" sz="1800" dirty="0"/>
                        <a:t>.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FD0BCCB8-B6C2-574E-0F03-23D12A92D0F9}"/>
              </a:ext>
            </a:extLst>
          </p:cNvPr>
          <p:cNvSpPr/>
          <p:nvPr/>
        </p:nvSpPr>
        <p:spPr>
          <a:xfrm>
            <a:off x="838200" y="4887370"/>
            <a:ext cx="5519997" cy="17543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HTTP/1.1 302 Found</a:t>
            </a:r>
          </a:p>
          <a:p>
            <a:r>
              <a:rPr lang="en-US" dirty="0"/>
              <a:t>Cache-Control: </a:t>
            </a:r>
            <a:r>
              <a:rPr lang="en-US" dirty="0" err="1"/>
              <a:t>private,Public</a:t>
            </a:r>
            <a:endParaRPr lang="en-US" dirty="0"/>
          </a:p>
          <a:p>
            <a:r>
              <a:rPr lang="en-US" dirty="0"/>
              <a:t>Content-Length: 162</a:t>
            </a:r>
          </a:p>
          <a:p>
            <a:r>
              <a:rPr lang="en-US" dirty="0"/>
              <a:t>Content-Type: text/html; charset=utf-8</a:t>
            </a:r>
          </a:p>
          <a:p>
            <a:r>
              <a:rPr lang="en-US" dirty="0"/>
              <a:t>Location: /</a:t>
            </a:r>
            <a:r>
              <a:rPr lang="en-US" dirty="0" err="1"/>
              <a:t>httpgallery</a:t>
            </a:r>
            <a:r>
              <a:rPr lang="en-US" dirty="0"/>
              <a:t>/redirection/</a:t>
            </a:r>
            <a:r>
              <a:rPr lang="en-US" dirty="0" err="1"/>
              <a:t>default.aspx#example</a:t>
            </a:r>
            <a:endParaRPr lang="en-US" dirty="0"/>
          </a:p>
          <a:p>
            <a:r>
              <a:rPr lang="en-US" dirty="0"/>
              <a:t>Set-Cookie: balance=990; path=/</a:t>
            </a:r>
            <a:r>
              <a:rPr lang="en-US" dirty="0" err="1"/>
              <a:t>httpgallery</a:t>
            </a:r>
            <a:r>
              <a:rPr lang="en-US" dirty="0"/>
              <a:t>/redirection/</a:t>
            </a:r>
          </a:p>
        </p:txBody>
      </p:sp>
      <p:pic>
        <p:nvPicPr>
          <p:cNvPr id="6" name="Picture 6" descr="How To Set Up WordPress Redirect to Maintain SEO">
            <a:extLst>
              <a:ext uri="{FF2B5EF4-FFF2-40B4-BE49-F238E27FC236}">
                <a16:creationId xmlns:a16="http://schemas.microsoft.com/office/drawing/2014/main" id="{15AA041D-5D9F-11AE-7662-ECE65BC19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131" y="4839016"/>
            <a:ext cx="2921978" cy="195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272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Vă mulțumesc că</a:t>
            </a:r>
            <a:br>
              <a:rPr lang="ro-RO" dirty="0"/>
            </a:br>
            <a:r>
              <a:rPr lang="ro-RO" dirty="0"/>
              <a:t>ați venit la curs!</a:t>
            </a:r>
            <a:endParaRPr lang="en-US" dirty="0"/>
          </a:p>
        </p:txBody>
      </p:sp>
      <p:pic>
        <p:nvPicPr>
          <p:cNvPr id="1034" name="Picture 10" descr="Download Budapest Hungary Building Reflection Dusk Water Sunset Man Made Hungarian  Parliament Building 4k Ultra HD Wallpaper">
            <a:extLst>
              <a:ext uri="{FF2B5EF4-FFF2-40B4-BE49-F238E27FC236}">
                <a16:creationId xmlns:a16="http://schemas.microsoft.com/office/drawing/2014/main" id="{2A7B779F-A65E-1A3A-29CF-09D52EB4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0510"/>
            <a:ext cx="12192000" cy="546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F10AB5-4C4C-D003-4CB4-8455CBF31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2206" y="5820264"/>
            <a:ext cx="4107587" cy="12066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10" descr="Flag of Hungary">
            <a:extLst>
              <a:ext uri="{FF2B5EF4-FFF2-40B4-BE49-F238E27FC236}">
                <a16:creationId xmlns:a16="http://schemas.microsoft.com/office/drawing/2014/main" id="{2AE1E351-CEA4-1625-09A7-7F5BF0ABC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82" y="5528165"/>
            <a:ext cx="2475224" cy="123761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51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Conținut multimedia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FDC8B4-5D31-ACF5-3F1E-644848962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876" y="1955549"/>
            <a:ext cx="11068247" cy="2953336"/>
          </a:xfrm>
        </p:spPr>
        <p:txBody>
          <a:bodyPr>
            <a:noAutofit/>
          </a:bodyPr>
          <a:lstStyle/>
          <a:p>
            <a:pPr algn="just"/>
            <a:r>
              <a:rPr lang="en-US" sz="3400" dirty="0" err="1"/>
              <a:t>Acoperă</a:t>
            </a:r>
            <a:r>
              <a:rPr lang="en-US" sz="3400" dirty="0"/>
              <a:t> text non-ASCII, </a:t>
            </a:r>
            <a:r>
              <a:rPr lang="en-US" sz="3400" dirty="0" err="1"/>
              <a:t>imagini</a:t>
            </a:r>
            <a:r>
              <a:rPr lang="en-US" sz="3400" dirty="0"/>
              <a:t>, video etc.;</a:t>
            </a:r>
          </a:p>
          <a:p>
            <a:pPr algn="just"/>
            <a:r>
              <a:rPr lang="en-US" sz="3400" dirty="0" err="1"/>
              <a:t>Definirea</a:t>
            </a:r>
            <a:r>
              <a:rPr lang="en-US" sz="3400" dirty="0"/>
              <a:t> </a:t>
            </a:r>
            <a:r>
              <a:rPr lang="en-US" sz="3400" dirty="0" err="1"/>
              <a:t>tipului</a:t>
            </a:r>
            <a:r>
              <a:rPr lang="en-US" sz="3400" dirty="0"/>
              <a:t> de date se face </a:t>
            </a:r>
            <a:r>
              <a:rPr lang="en-US" sz="3400" dirty="0" err="1"/>
              <a:t>prin</a:t>
            </a:r>
            <a:r>
              <a:rPr lang="en-US" sz="3400" dirty="0"/>
              <a:t> </a:t>
            </a:r>
            <a:r>
              <a:rPr lang="en-US" sz="3400" dirty="0" err="1"/>
              <a:t>tipuri</a:t>
            </a:r>
            <a:r>
              <a:rPr lang="en-US" sz="3400" dirty="0"/>
              <a:t> MIME;</a:t>
            </a:r>
          </a:p>
          <a:p>
            <a:pPr algn="just"/>
            <a:r>
              <a:rPr lang="en-US" sz="3400" dirty="0" err="1"/>
              <a:t>Protocolul</a:t>
            </a:r>
            <a:r>
              <a:rPr lang="en-US" sz="3400" dirty="0"/>
              <a:t> </a:t>
            </a:r>
            <a:r>
              <a:rPr lang="en-US" sz="3400" dirty="0" err="1"/>
              <a:t>fiind</a:t>
            </a:r>
            <a:r>
              <a:rPr lang="en-US" sz="3400" dirty="0"/>
              <a:t> fundamental un protocol text, </a:t>
            </a:r>
            <a:r>
              <a:rPr lang="en-US" sz="3400" dirty="0" err="1"/>
              <a:t>datele</a:t>
            </a:r>
            <a:r>
              <a:rPr lang="en-US" sz="3400" dirty="0"/>
              <a:t> multimedia trebuie </a:t>
            </a:r>
            <a:r>
              <a:rPr lang="en-US" sz="3400" dirty="0" err="1"/>
              <a:t>encodate</a:t>
            </a:r>
            <a:r>
              <a:rPr lang="en-US" sz="3400" dirty="0"/>
              <a:t> text (Base64 encoding);</a:t>
            </a:r>
          </a:p>
          <a:p>
            <a:pPr algn="just"/>
            <a:r>
              <a:rPr lang="en-US" sz="3400" dirty="0" err="1"/>
              <a:t>Tipul</a:t>
            </a:r>
            <a:r>
              <a:rPr lang="en-US" sz="3400" dirty="0"/>
              <a:t> se </a:t>
            </a:r>
            <a:r>
              <a:rPr lang="en-US" sz="3400" dirty="0" err="1"/>
              <a:t>specifică</a:t>
            </a:r>
            <a:r>
              <a:rPr lang="en-US" sz="3400" dirty="0"/>
              <a:t> </a:t>
            </a:r>
            <a:r>
              <a:rPr lang="en-US" sz="3400" dirty="0" err="1"/>
              <a:t>prin</a:t>
            </a:r>
            <a:r>
              <a:rPr lang="en-US" sz="3400" dirty="0"/>
              <a:t> header-</a:t>
            </a:r>
            <a:r>
              <a:rPr lang="en-US" sz="3400" dirty="0" err="1"/>
              <a:t>ul</a:t>
            </a:r>
            <a:r>
              <a:rPr lang="en-US" sz="3400" dirty="0"/>
              <a:t> Content-Type.</a:t>
            </a:r>
          </a:p>
        </p:txBody>
      </p:sp>
      <p:pic>
        <p:nvPicPr>
          <p:cNvPr id="1028" name="Picture 4" descr="Dealer Website Multimedia Tools | Autoxloo">
            <a:extLst>
              <a:ext uri="{FF2B5EF4-FFF2-40B4-BE49-F238E27FC236}">
                <a16:creationId xmlns:a16="http://schemas.microsoft.com/office/drawing/2014/main" id="{7D98E3EC-02A8-DF94-EF87-74BBDD441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503" y="4658627"/>
            <a:ext cx="2932497" cy="2199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55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Standardul MIME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FDC8B4-5D31-ACF5-3F1E-644848962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29" y="1780674"/>
            <a:ext cx="11887199" cy="4702425"/>
          </a:xfrm>
        </p:spPr>
        <p:txBody>
          <a:bodyPr>
            <a:noAutofit/>
          </a:bodyPr>
          <a:lstStyle/>
          <a:p>
            <a:pPr algn="just"/>
            <a:r>
              <a:rPr lang="en-US" sz="2400" dirty="0" err="1"/>
              <a:t>Standardul</a:t>
            </a:r>
            <a:r>
              <a:rPr lang="en-US" sz="2400" dirty="0"/>
              <a:t> MIME (Multipurpose Internet Mail Extensions) </a:t>
            </a:r>
            <a:r>
              <a:rPr lang="en-US" sz="2400" dirty="0" err="1"/>
              <a:t>definește</a:t>
            </a:r>
            <a:r>
              <a:rPr lang="en-US" sz="2400" dirty="0"/>
              <a:t> </a:t>
            </a:r>
            <a:r>
              <a:rPr lang="en-US" sz="2400" dirty="0" err="1"/>
              <a:t>clase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subclase</a:t>
            </a:r>
            <a:r>
              <a:rPr lang="en-US" sz="2400" dirty="0"/>
              <a:t> pentru </a:t>
            </a:r>
            <a:r>
              <a:rPr lang="en-US" sz="2400" dirty="0" err="1"/>
              <a:t>tipurile</a:t>
            </a:r>
            <a:r>
              <a:rPr lang="en-US" sz="2400" dirty="0"/>
              <a:t> </a:t>
            </a:r>
            <a:r>
              <a:rPr lang="en-US" sz="2400" dirty="0" err="1"/>
              <a:t>resurselor</a:t>
            </a:r>
            <a:r>
              <a:rPr lang="en-US" sz="2400" dirty="0"/>
              <a:t> </a:t>
            </a:r>
            <a:r>
              <a:rPr lang="en-US" sz="2400" dirty="0" err="1"/>
              <a:t>livrate</a:t>
            </a:r>
            <a:r>
              <a:rPr lang="en-US" sz="2400" dirty="0"/>
              <a:t>;</a:t>
            </a:r>
          </a:p>
          <a:p>
            <a:pPr algn="just"/>
            <a:r>
              <a:rPr lang="en-US" sz="2400" dirty="0" err="1"/>
              <a:t>Atât</a:t>
            </a:r>
            <a:r>
              <a:rPr lang="en-US" sz="2400" dirty="0"/>
              <a:t> </a:t>
            </a:r>
            <a:r>
              <a:rPr lang="en-US" sz="2400" dirty="0" err="1"/>
              <a:t>serverul</a:t>
            </a:r>
            <a:r>
              <a:rPr lang="en-US" sz="2400" dirty="0"/>
              <a:t> </a:t>
            </a:r>
            <a:r>
              <a:rPr lang="en-US" sz="2400" dirty="0" err="1"/>
              <a:t>cât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browserul</a:t>
            </a:r>
            <a:r>
              <a:rPr lang="en-US" sz="2400" dirty="0"/>
              <a:t> </a:t>
            </a:r>
            <a:r>
              <a:rPr lang="en-US" sz="2400" dirty="0" err="1"/>
              <a:t>folosesc</a:t>
            </a:r>
            <a:r>
              <a:rPr lang="en-US" sz="2400" dirty="0"/>
              <a:t> </a:t>
            </a:r>
            <a:r>
              <a:rPr lang="en-US" sz="2400" dirty="0" err="1"/>
              <a:t>aceste</a:t>
            </a:r>
            <a:r>
              <a:rPr lang="en-US" sz="2400" dirty="0"/>
              <a:t> </a:t>
            </a:r>
            <a:r>
              <a:rPr lang="en-US" sz="2400" dirty="0" err="1"/>
              <a:t>etichete</a:t>
            </a:r>
            <a:r>
              <a:rPr lang="en-US" sz="2400" dirty="0"/>
              <a:t> pentru a </a:t>
            </a:r>
            <a:r>
              <a:rPr lang="en-US" sz="2400" dirty="0" err="1"/>
              <a:t>utiliza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mod </a:t>
            </a:r>
            <a:r>
              <a:rPr lang="en-US" sz="2400" dirty="0" err="1"/>
              <a:t>corerspunzător</a:t>
            </a:r>
            <a:r>
              <a:rPr lang="en-US" sz="2400" dirty="0"/>
              <a:t>  </a:t>
            </a:r>
            <a:r>
              <a:rPr lang="en-US" sz="2400" dirty="0" err="1"/>
              <a:t>resursele</a:t>
            </a:r>
            <a:r>
              <a:rPr lang="en-US" sz="2400" dirty="0"/>
              <a:t> </a:t>
            </a:r>
            <a:r>
              <a:rPr lang="en-US" sz="2400" dirty="0" err="1"/>
              <a:t>primite</a:t>
            </a:r>
            <a:r>
              <a:rPr lang="en-US" sz="2400" dirty="0"/>
              <a:t>;</a:t>
            </a:r>
          </a:p>
          <a:p>
            <a:pPr algn="just"/>
            <a:r>
              <a:rPr lang="en-US" sz="2400" dirty="0" err="1"/>
              <a:t>Sintaxa</a:t>
            </a:r>
            <a:r>
              <a:rPr lang="en-US" sz="2400" dirty="0"/>
              <a:t>: tip/</a:t>
            </a:r>
            <a:r>
              <a:rPr lang="en-US" sz="2400" dirty="0" err="1"/>
              <a:t>subtip</a:t>
            </a:r>
            <a:r>
              <a:rPr lang="en-US" sz="2400" dirty="0"/>
              <a:t> (* </a:t>
            </a:r>
            <a:r>
              <a:rPr lang="en-US" sz="2400" dirty="0" err="1"/>
              <a:t>înseamnă</a:t>
            </a:r>
            <a:r>
              <a:rPr lang="en-US" sz="2400" dirty="0"/>
              <a:t> </a:t>
            </a:r>
            <a:r>
              <a:rPr lang="en-US" sz="2400" dirty="0" err="1"/>
              <a:t>orice</a:t>
            </a:r>
            <a:r>
              <a:rPr lang="en-US" sz="2400" dirty="0"/>
              <a:t> tip </a:t>
            </a:r>
            <a:r>
              <a:rPr lang="en-US" sz="2400" dirty="0" err="1"/>
              <a:t>sau</a:t>
            </a:r>
            <a:r>
              <a:rPr lang="en-US" sz="2400" dirty="0"/>
              <a:t> </a:t>
            </a:r>
            <a:r>
              <a:rPr lang="en-US" sz="2400" dirty="0" err="1"/>
              <a:t>subtip</a:t>
            </a:r>
            <a:r>
              <a:rPr lang="en-US" sz="2400" dirty="0"/>
              <a:t>);</a:t>
            </a:r>
          </a:p>
          <a:p>
            <a:pPr algn="just"/>
            <a:r>
              <a:rPr lang="en-US" sz="2400" dirty="0" err="1"/>
              <a:t>Clase</a:t>
            </a:r>
            <a:r>
              <a:rPr lang="en-US" sz="2400" dirty="0"/>
              <a:t> </a:t>
            </a:r>
            <a:r>
              <a:rPr lang="en-US" sz="2400" dirty="0" err="1"/>
              <a:t>principale</a:t>
            </a:r>
            <a:r>
              <a:rPr lang="en-US" sz="2400" dirty="0"/>
              <a:t>:</a:t>
            </a:r>
          </a:p>
          <a:p>
            <a:pPr lvl="1" algn="just"/>
            <a:r>
              <a:rPr lang="en-US" sz="2200" dirty="0"/>
              <a:t>text: text/plain;</a:t>
            </a:r>
          </a:p>
          <a:p>
            <a:pPr lvl="1" algn="just"/>
            <a:r>
              <a:rPr lang="en-US" sz="2200" dirty="0"/>
              <a:t>image: image/jpeg, image/</a:t>
            </a:r>
            <a:r>
              <a:rPr lang="en-US" sz="2200" dirty="0" err="1"/>
              <a:t>png</a:t>
            </a:r>
            <a:r>
              <a:rPr lang="en-US" sz="2200" dirty="0"/>
              <a:t>, image/gif;</a:t>
            </a:r>
          </a:p>
          <a:p>
            <a:pPr lvl="1" algn="just"/>
            <a:r>
              <a:rPr lang="en-US" sz="2200" dirty="0"/>
              <a:t>audio: audio/mpeg, audio/</a:t>
            </a:r>
            <a:r>
              <a:rPr lang="en-US" sz="2200" dirty="0" err="1"/>
              <a:t>ogg</a:t>
            </a:r>
            <a:r>
              <a:rPr lang="en-US" sz="2200" dirty="0"/>
              <a:t>, audio/*;</a:t>
            </a:r>
          </a:p>
          <a:p>
            <a:pPr lvl="1" algn="just"/>
            <a:r>
              <a:rPr lang="en-US" sz="2200" dirty="0"/>
              <a:t>video: video/mp4;</a:t>
            </a:r>
          </a:p>
          <a:p>
            <a:pPr lvl="1" algn="just"/>
            <a:r>
              <a:rPr lang="en-US" sz="2200" dirty="0"/>
              <a:t>application: application/</a:t>
            </a:r>
            <a:r>
              <a:rPr lang="en-US" sz="2200" dirty="0" err="1"/>
              <a:t>json</a:t>
            </a:r>
            <a:r>
              <a:rPr lang="en-US" sz="2200" dirty="0"/>
              <a:t>, application/xml.</a:t>
            </a:r>
          </a:p>
          <a:p>
            <a:pPr algn="just"/>
            <a:r>
              <a:rPr lang="en-US" sz="2400" dirty="0"/>
              <a:t>Se pot define </a:t>
            </a:r>
            <a:r>
              <a:rPr lang="en-US" sz="2400" dirty="0" err="1"/>
              <a:t>subclase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clase</a:t>
            </a:r>
            <a:r>
              <a:rPr lang="en-US" sz="2400" dirty="0"/>
              <a:t> propria </a:t>
            </a:r>
            <a:r>
              <a:rPr lang="en-US" sz="2400" dirty="0" err="1"/>
              <a:t>prefixate</a:t>
            </a:r>
            <a:r>
              <a:rPr lang="en-US" sz="2400" dirty="0"/>
              <a:t> cu x-</a:t>
            </a:r>
            <a:r>
              <a:rPr lang="en-US" sz="2400" i="1" dirty="0" err="1"/>
              <a:t>nume</a:t>
            </a:r>
            <a:r>
              <a:rPr lang="en-US" sz="2400" dirty="0"/>
              <a:t>.</a:t>
            </a:r>
          </a:p>
        </p:txBody>
      </p:sp>
      <p:pic>
        <p:nvPicPr>
          <p:cNvPr id="2056" name="Picture 8" descr="Tango Mime-Types | Graffletopia">
            <a:extLst>
              <a:ext uri="{FF2B5EF4-FFF2-40B4-BE49-F238E27FC236}">
                <a16:creationId xmlns:a16="http://schemas.microsoft.com/office/drawing/2014/main" id="{D714C42F-B370-2A05-60D0-2910FDBA6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556" y="2839452"/>
            <a:ext cx="3342272" cy="425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6C79AD-9084-AF1E-9D1C-6AA18DEB5604}"/>
              </a:ext>
            </a:extLst>
          </p:cNvPr>
          <p:cNvSpPr/>
          <p:nvPr/>
        </p:nvSpPr>
        <p:spPr>
          <a:xfrm>
            <a:off x="9637860" y="6206100"/>
            <a:ext cx="2412968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Content-Type</a:t>
            </a:r>
          </a:p>
        </p:txBody>
      </p:sp>
    </p:spTree>
    <p:extLst>
      <p:ext uri="{BB962C8B-B14F-4D97-AF65-F5344CB8AC3E}">
        <p14:creationId xmlns:p14="http://schemas.microsoft.com/office/powerpoint/2010/main" val="350887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Trimiterea de</a:t>
            </a:r>
            <a:br>
              <a:rPr lang="pt-BR" dirty="0"/>
            </a:br>
            <a:r>
              <a:rPr lang="pt-BR" dirty="0"/>
              <a:t>argumente în cererea HTTP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FDC8B4-5D31-ACF5-3F1E-644848962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876" y="1955548"/>
            <a:ext cx="11068247" cy="4527551"/>
          </a:xfrm>
        </p:spPr>
        <p:txBody>
          <a:bodyPr>
            <a:noAutofit/>
          </a:bodyPr>
          <a:lstStyle/>
          <a:p>
            <a:pPr algn="just"/>
            <a:r>
              <a:rPr lang="en-US" sz="2800" dirty="0"/>
              <a:t>GET: se </a:t>
            </a:r>
            <a:r>
              <a:rPr lang="en-US" sz="2800" dirty="0" err="1"/>
              <a:t>folosește</a:t>
            </a:r>
            <a:r>
              <a:rPr lang="en-US" sz="2800" dirty="0"/>
              <a:t> pentru a </a:t>
            </a:r>
            <a:r>
              <a:rPr lang="en-US" sz="2800" dirty="0" err="1"/>
              <a:t>obține</a:t>
            </a:r>
            <a:r>
              <a:rPr lang="en-US" sz="2800" dirty="0"/>
              <a:t> </a:t>
            </a:r>
            <a:r>
              <a:rPr lang="en-US" sz="2800" dirty="0" err="1"/>
              <a:t>conținutul</a:t>
            </a:r>
            <a:r>
              <a:rPr lang="en-US" sz="2800" dirty="0"/>
              <a:t> </a:t>
            </a:r>
            <a:r>
              <a:rPr lang="en-US" sz="2800" dirty="0" err="1"/>
              <a:t>unei</a:t>
            </a:r>
            <a:r>
              <a:rPr lang="en-US" sz="2800" dirty="0"/>
              <a:t> </a:t>
            </a:r>
            <a:r>
              <a:rPr lang="en-US" sz="2800" dirty="0" err="1"/>
              <a:t>resurse</a:t>
            </a:r>
            <a:r>
              <a:rPr lang="en-US" sz="2800" dirty="0"/>
              <a:t> </a:t>
            </a:r>
            <a:r>
              <a:rPr lang="en-US" sz="2800" dirty="0" err="1"/>
              <a:t>după</a:t>
            </a:r>
            <a:r>
              <a:rPr lang="en-US" sz="2800" dirty="0"/>
              <a:t> URL </a:t>
            </a:r>
            <a:r>
              <a:rPr lang="en-US" sz="2800" dirty="0" err="1"/>
              <a:t>fără</a:t>
            </a:r>
            <a:r>
              <a:rPr lang="en-US" sz="2800" dirty="0"/>
              <a:t> a o </a:t>
            </a:r>
            <a:r>
              <a:rPr lang="en-US" sz="2800" dirty="0" err="1"/>
              <a:t>modifica</a:t>
            </a:r>
            <a:r>
              <a:rPr lang="en-US" sz="2800" dirty="0"/>
              <a:t>, </a:t>
            </a:r>
            <a:r>
              <a:rPr lang="en-US" sz="2800" dirty="0" err="1"/>
              <a:t>fiind</a:t>
            </a:r>
            <a:r>
              <a:rPr lang="en-US" sz="2800" dirty="0"/>
              <a:t> </a:t>
            </a:r>
            <a:r>
              <a:rPr lang="en-US" sz="2800" dirty="0" err="1"/>
              <a:t>considerat</a:t>
            </a:r>
            <a:r>
              <a:rPr lang="en-US" sz="2800" dirty="0"/>
              <a:t> </a:t>
            </a:r>
            <a:r>
              <a:rPr lang="en-US" sz="2800" dirty="0" err="1"/>
              <a:t>sigur</a:t>
            </a:r>
            <a:r>
              <a:rPr lang="en-US" sz="2800" dirty="0"/>
              <a:t> </a:t>
            </a:r>
            <a:r>
              <a:rPr lang="en-US" sz="2800" dirty="0" err="1"/>
              <a:t>și</a:t>
            </a:r>
            <a:r>
              <a:rPr lang="en-US" sz="2800" dirty="0"/>
              <a:t> idempotent:</a:t>
            </a:r>
          </a:p>
          <a:p>
            <a:pPr lvl="1" algn="just"/>
            <a:r>
              <a:rPr lang="en-US" sz="2600" dirty="0" err="1"/>
              <a:t>Trimite</a:t>
            </a:r>
            <a:r>
              <a:rPr lang="en-US" sz="2600" dirty="0"/>
              <a:t> </a:t>
            </a:r>
            <a:r>
              <a:rPr lang="en-US" sz="2600" dirty="0" err="1"/>
              <a:t>argumente</a:t>
            </a:r>
            <a:r>
              <a:rPr lang="en-US" sz="2600" dirty="0"/>
              <a:t> sub forma </a:t>
            </a:r>
            <a:r>
              <a:rPr lang="en-US" sz="2600" dirty="0" err="1"/>
              <a:t>parametrilor</a:t>
            </a:r>
            <a:r>
              <a:rPr lang="en-US" sz="2600" dirty="0"/>
              <a:t> din Query String </a:t>
            </a:r>
            <a:r>
              <a:rPr lang="en-US" sz="2600" dirty="0" err="1"/>
              <a:t>sau</a:t>
            </a:r>
            <a:r>
              <a:rPr lang="en-US" sz="2600" dirty="0"/>
              <a:t> ca </a:t>
            </a:r>
            <a:r>
              <a:rPr lang="en-US" sz="2600" dirty="0" err="1"/>
              <a:t>și</a:t>
            </a:r>
            <a:r>
              <a:rPr lang="en-US" sz="2600" dirty="0"/>
              <a:t> cookie-</a:t>
            </a:r>
            <a:r>
              <a:rPr lang="en-US" sz="2600" dirty="0" err="1"/>
              <a:t>uri</a:t>
            </a:r>
            <a:r>
              <a:rPr lang="en-US" sz="2600" dirty="0"/>
              <a:t>;</a:t>
            </a:r>
          </a:p>
          <a:p>
            <a:pPr lvl="1" algn="just"/>
            <a:r>
              <a:rPr lang="en-US" sz="2600" dirty="0"/>
              <a:t>Nu poate fi </a:t>
            </a:r>
            <a:r>
              <a:rPr lang="en-US" sz="2600" dirty="0" err="1"/>
              <a:t>utilizat</a:t>
            </a:r>
            <a:r>
              <a:rPr lang="en-US" sz="2600" dirty="0"/>
              <a:t> pentru a </a:t>
            </a:r>
            <a:r>
              <a:rPr lang="en-US" sz="2600" dirty="0" err="1"/>
              <a:t>încărca</a:t>
            </a:r>
            <a:r>
              <a:rPr lang="en-US" sz="2600" dirty="0"/>
              <a:t> </a:t>
            </a:r>
            <a:r>
              <a:rPr lang="en-US" sz="2600" dirty="0" err="1"/>
              <a:t>fișiere</a:t>
            </a:r>
            <a:r>
              <a:rPr lang="en-US" sz="2600" dirty="0"/>
              <a:t> </a:t>
            </a:r>
            <a:r>
              <a:rPr lang="en-US" sz="2600" dirty="0" err="1"/>
              <a:t>sau</a:t>
            </a:r>
            <a:r>
              <a:rPr lang="en-US" sz="2600" dirty="0"/>
              <a:t> pentru a </a:t>
            </a:r>
            <a:r>
              <a:rPr lang="en-US" sz="2600" dirty="0" err="1"/>
              <a:t>trimite</a:t>
            </a:r>
            <a:r>
              <a:rPr lang="en-US" sz="2600" dirty="0"/>
              <a:t> un </a:t>
            </a:r>
            <a:r>
              <a:rPr lang="en-US" sz="2600" dirty="0" err="1"/>
              <a:t>volum</a:t>
            </a:r>
            <a:r>
              <a:rPr lang="en-US" sz="2600" dirty="0"/>
              <a:t> mare de date pe server.</a:t>
            </a:r>
          </a:p>
          <a:p>
            <a:pPr algn="just"/>
            <a:r>
              <a:rPr lang="en-US" sz="2800" dirty="0"/>
              <a:t>POST: se </a:t>
            </a:r>
            <a:r>
              <a:rPr lang="en-US" sz="2800" dirty="0" err="1"/>
              <a:t>utilizează</a:t>
            </a:r>
            <a:r>
              <a:rPr lang="en-US" sz="2800" dirty="0"/>
              <a:t> pentru a </a:t>
            </a:r>
            <a:r>
              <a:rPr lang="en-US" sz="2800" dirty="0" err="1"/>
              <a:t>trimite</a:t>
            </a:r>
            <a:r>
              <a:rPr lang="en-US" sz="2800" dirty="0"/>
              <a:t> un </a:t>
            </a:r>
            <a:r>
              <a:rPr lang="en-US" sz="2800" dirty="0" err="1"/>
              <a:t>volum</a:t>
            </a:r>
            <a:r>
              <a:rPr lang="en-US" sz="2800" dirty="0"/>
              <a:t> mare de date pe server care </a:t>
            </a:r>
            <a:r>
              <a:rPr lang="en-US" sz="2800" dirty="0" err="1"/>
              <a:t>modifică</a:t>
            </a:r>
            <a:r>
              <a:rPr lang="en-US" sz="2800" dirty="0"/>
              <a:t> </a:t>
            </a:r>
            <a:r>
              <a:rPr lang="en-US" sz="2800" dirty="0" err="1"/>
              <a:t>resursele</a:t>
            </a:r>
            <a:r>
              <a:rPr lang="en-US" sz="2800" dirty="0"/>
              <a:t>, </a:t>
            </a:r>
            <a:r>
              <a:rPr lang="en-US" sz="2800" dirty="0" err="1"/>
              <a:t>nefiind</a:t>
            </a:r>
            <a:r>
              <a:rPr lang="en-US" sz="2800" dirty="0"/>
              <a:t> </a:t>
            </a:r>
            <a:r>
              <a:rPr lang="en-US" sz="2800" dirty="0" err="1"/>
              <a:t>idempotentă</a:t>
            </a:r>
            <a:r>
              <a:rPr lang="en-US" sz="2800" dirty="0"/>
              <a:t>:</a:t>
            </a:r>
          </a:p>
          <a:p>
            <a:pPr lvl="1" algn="just"/>
            <a:r>
              <a:rPr lang="en-US" sz="2800" dirty="0" err="1"/>
              <a:t>Argumentele</a:t>
            </a:r>
            <a:r>
              <a:rPr lang="en-US" sz="2800" dirty="0"/>
              <a:t> sunt </a:t>
            </a:r>
            <a:r>
              <a:rPr lang="en-US" sz="2800" dirty="0" err="1"/>
              <a:t>trimise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corpul</a:t>
            </a:r>
            <a:r>
              <a:rPr lang="en-US" sz="2800" dirty="0"/>
              <a:t> </a:t>
            </a:r>
            <a:r>
              <a:rPr lang="en-US" sz="2800" dirty="0" err="1"/>
              <a:t>cererii</a:t>
            </a:r>
            <a:r>
              <a:rPr lang="en-US" sz="2800" dirty="0"/>
              <a:t> a </a:t>
            </a:r>
            <a:r>
              <a:rPr lang="en-US" sz="2800" dirty="0" err="1"/>
              <a:t>cărui</a:t>
            </a:r>
            <a:r>
              <a:rPr lang="en-US" sz="2800" dirty="0"/>
              <a:t> </a:t>
            </a:r>
            <a:r>
              <a:rPr lang="en-US" sz="2800" dirty="0" err="1"/>
              <a:t>lungime</a:t>
            </a:r>
            <a:r>
              <a:rPr lang="en-US" sz="2800" dirty="0"/>
              <a:t>  nu </a:t>
            </a:r>
            <a:r>
              <a:rPr lang="en-US" sz="2800" dirty="0" err="1"/>
              <a:t>este</a:t>
            </a:r>
            <a:r>
              <a:rPr lang="en-US" sz="2800" dirty="0"/>
              <a:t> </a:t>
            </a:r>
            <a:r>
              <a:rPr lang="en-US" sz="2800" dirty="0" err="1"/>
              <a:t>limitată</a:t>
            </a:r>
            <a:r>
              <a:rPr lang="en-US" sz="2800" dirty="0"/>
              <a:t> ci </a:t>
            </a:r>
            <a:r>
              <a:rPr lang="en-US" sz="2800" dirty="0" err="1"/>
              <a:t>depinde</a:t>
            </a:r>
            <a:r>
              <a:rPr lang="en-US" sz="2800" dirty="0"/>
              <a:t> </a:t>
            </a:r>
            <a:r>
              <a:rPr lang="en-US" sz="2800" dirty="0" err="1"/>
              <a:t>doar</a:t>
            </a:r>
            <a:r>
              <a:rPr lang="en-US" sz="2800" dirty="0"/>
              <a:t> de </a:t>
            </a:r>
            <a:r>
              <a:rPr lang="en-US" sz="2800" dirty="0" err="1"/>
              <a:t>posibilitatea</a:t>
            </a:r>
            <a:r>
              <a:rPr lang="en-US" sz="2800" dirty="0"/>
              <a:t> </a:t>
            </a:r>
            <a:r>
              <a:rPr lang="en-US" sz="2800" dirty="0" err="1"/>
              <a:t>extragerii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limita</a:t>
            </a:r>
            <a:r>
              <a:rPr lang="en-US" sz="2800" dirty="0"/>
              <a:t> Connection-Timeout.</a:t>
            </a:r>
          </a:p>
        </p:txBody>
      </p:sp>
    </p:spTree>
    <p:extLst>
      <p:ext uri="{BB962C8B-B14F-4D97-AF65-F5344CB8AC3E}">
        <p14:creationId xmlns:p14="http://schemas.microsoft.com/office/powerpoint/2010/main" val="141727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Cerere de tip POST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2A2390-F42A-4799-E463-048710C23AA5}"/>
              </a:ext>
            </a:extLst>
          </p:cNvPr>
          <p:cNvSpPr txBox="1"/>
          <p:nvPr/>
        </p:nvSpPr>
        <p:spPr>
          <a:xfrm>
            <a:off x="148466" y="1886592"/>
            <a:ext cx="11895068" cy="477053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POST /</a:t>
            </a:r>
            <a:r>
              <a:rPr lang="en-US" sz="1600" dirty="0" err="1"/>
              <a:t>httpgallery</a:t>
            </a:r>
            <a:r>
              <a:rPr lang="en-US" sz="1600" dirty="0"/>
              <a:t>/methods/default.aspx HTTP/1.1</a:t>
            </a:r>
          </a:p>
          <a:p>
            <a:r>
              <a:rPr lang="en-US" sz="1600" dirty="0"/>
              <a:t>Host: www.httpwatch.com</a:t>
            </a:r>
          </a:p>
          <a:p>
            <a:r>
              <a:rPr lang="en-US" sz="1600" dirty="0"/>
              <a:t>User-Agent: Mozilla/5.0 (Windows NT 6.1; WOW64; rv:23.0) Gecko/20100101 Firefox/23.0</a:t>
            </a:r>
          </a:p>
          <a:p>
            <a:r>
              <a:rPr lang="en-US" sz="1600" dirty="0"/>
              <a:t>Accept: text/</a:t>
            </a:r>
            <a:r>
              <a:rPr lang="en-US" sz="1600" dirty="0" err="1"/>
              <a:t>html,application</a:t>
            </a:r>
            <a:r>
              <a:rPr lang="en-US" sz="1600" dirty="0"/>
              <a:t>/</a:t>
            </a:r>
            <a:r>
              <a:rPr lang="en-US" sz="1600" dirty="0" err="1"/>
              <a:t>xhtml+xml,application</a:t>
            </a:r>
            <a:r>
              <a:rPr lang="en-US" sz="1600" dirty="0"/>
              <a:t>/</a:t>
            </a:r>
            <a:r>
              <a:rPr lang="en-US" sz="1600" dirty="0" err="1"/>
              <a:t>xml;q</a:t>
            </a:r>
            <a:r>
              <a:rPr lang="en-US" sz="1600" dirty="0"/>
              <a:t>=0.9,*/*;q=0.8</a:t>
            </a:r>
          </a:p>
          <a:p>
            <a:r>
              <a:rPr lang="en-US" sz="1600" dirty="0"/>
              <a:t>Accept-Language: </a:t>
            </a:r>
            <a:r>
              <a:rPr lang="en-US" sz="1600" dirty="0" err="1"/>
              <a:t>en-US,en;q</a:t>
            </a:r>
            <a:r>
              <a:rPr lang="en-US" sz="1600" dirty="0"/>
              <a:t>=0.5</a:t>
            </a:r>
          </a:p>
          <a:p>
            <a:r>
              <a:rPr lang="en-US" sz="1600" dirty="0"/>
              <a:t>Accept-Encoding: </a:t>
            </a:r>
            <a:r>
              <a:rPr lang="en-US" sz="1600" dirty="0" err="1"/>
              <a:t>gzip</a:t>
            </a:r>
            <a:r>
              <a:rPr lang="en-US" sz="1600" dirty="0"/>
              <a:t>, deflate</a:t>
            </a:r>
          </a:p>
          <a:p>
            <a:r>
              <a:rPr lang="en-US" sz="1600" dirty="0"/>
              <a:t>DNT: 1</a:t>
            </a:r>
          </a:p>
          <a:p>
            <a:r>
              <a:rPr lang="en-US" sz="1600" dirty="0" err="1"/>
              <a:t>Referer</a:t>
            </a:r>
            <a:r>
              <a:rPr lang="en-US" sz="1600" dirty="0"/>
              <a:t>: http://www.httpwatch.com/httpgallery/methods/</a:t>
            </a:r>
          </a:p>
          <a:p>
            <a:r>
              <a:rPr lang="en-US" sz="1600" dirty="0"/>
              <a:t>Cookie: __</a:t>
            </a:r>
            <a:r>
              <a:rPr lang="en-US" sz="1600" dirty="0" err="1"/>
              <a:t>utma</a:t>
            </a:r>
            <a:r>
              <a:rPr lang="en-US" sz="1600" dirty="0"/>
              <a:t>=1.1256977602.1377003403.1377082307.1377092487.5; __</a:t>
            </a:r>
            <a:r>
              <a:rPr lang="en-US" sz="1600" dirty="0" err="1"/>
              <a:t>utmc</a:t>
            </a:r>
            <a:r>
              <a:rPr lang="en-US" sz="1600" dirty="0"/>
              <a:t>=1; __</a:t>
            </a:r>
            <a:r>
              <a:rPr lang="en-US" sz="1600" dirty="0" err="1"/>
              <a:t>utmz</a:t>
            </a:r>
            <a:r>
              <a:rPr lang="en-US" sz="1600" dirty="0"/>
              <a:t>=1.1377003403.1.1.utmcsr=</a:t>
            </a:r>
            <a:r>
              <a:rPr lang="en-US" sz="1600" dirty="0" err="1"/>
              <a:t>google|utmccn</a:t>
            </a:r>
            <a:r>
              <a:rPr lang="en-US" sz="1600" dirty="0"/>
              <a:t>=(organic)|</a:t>
            </a:r>
            <a:r>
              <a:rPr lang="en-US" sz="1600" dirty="0" err="1"/>
              <a:t>utmcmd</a:t>
            </a:r>
            <a:r>
              <a:rPr lang="en-US" sz="1600" dirty="0"/>
              <a:t>=</a:t>
            </a:r>
            <a:r>
              <a:rPr lang="en-US" sz="1600" dirty="0" err="1"/>
              <a:t>organic|utmctr</a:t>
            </a:r>
            <a:r>
              <a:rPr lang="en-US" sz="1600" dirty="0"/>
              <a:t>=(not%20provided); __</a:t>
            </a:r>
            <a:r>
              <a:rPr lang="en-US" sz="1600" dirty="0" err="1"/>
              <a:t>utmb</a:t>
            </a:r>
            <a:r>
              <a:rPr lang="en-US" sz="1600" dirty="0"/>
              <a:t>=1.4.9.1377092850054</a:t>
            </a:r>
          </a:p>
          <a:p>
            <a:r>
              <a:rPr lang="en-US" sz="1600" dirty="0"/>
              <a:t>Proxy-Authorization: Basic b21lckB3aXguY29tOmg2M2ZycQ==</a:t>
            </a:r>
          </a:p>
          <a:p>
            <a:r>
              <a:rPr lang="en-US" sz="1600" dirty="0"/>
              <a:t>Connection: keep-alive</a:t>
            </a:r>
          </a:p>
          <a:p>
            <a:r>
              <a:rPr lang="en-US" sz="1600" dirty="0"/>
              <a:t>Content-Type: application/x-www-form-</a:t>
            </a:r>
            <a:r>
              <a:rPr lang="en-US" sz="1600" dirty="0" err="1"/>
              <a:t>urlencoded</a:t>
            </a:r>
            <a:endParaRPr lang="en-US" sz="1600" dirty="0"/>
          </a:p>
          <a:p>
            <a:r>
              <a:rPr lang="en-US" sz="1600" dirty="0"/>
              <a:t>Content-Length: 19</a:t>
            </a:r>
          </a:p>
          <a:p>
            <a:r>
              <a:rPr lang="en-US" sz="1600" dirty="0"/>
              <a:t>Set-Cookie: _</a:t>
            </a:r>
            <a:r>
              <a:rPr lang="en-US" sz="1600" dirty="0" err="1"/>
              <a:t>wixUIDX</a:t>
            </a:r>
            <a:r>
              <a:rPr lang="en-US" sz="1600" dirty="0"/>
              <a:t>=10647958|1a2c4034-469d-4f4d-bbd9-17deddaf67ec; Domain=.wix.com; Expires=Mon, 17-Feb-2014 09:02:49 GMT; Path=/</a:t>
            </a:r>
          </a:p>
          <a:p>
            <a:r>
              <a:rPr lang="en-US" sz="1600" dirty="0"/>
              <a:t>Cache-Control: no-cache</a:t>
            </a:r>
          </a:p>
          <a:p>
            <a:endParaRPr lang="en-US" sz="1600" dirty="0"/>
          </a:p>
          <a:p>
            <a:r>
              <a:rPr lang="en-US" sz="1600" dirty="0"/>
              <a:t>Amount=10&amp;B2=Submit</a:t>
            </a:r>
          </a:p>
        </p:txBody>
      </p:sp>
    </p:spTree>
    <p:extLst>
      <p:ext uri="{BB962C8B-B14F-4D97-AF65-F5344CB8AC3E}">
        <p14:creationId xmlns:p14="http://schemas.microsoft.com/office/powerpoint/2010/main" val="237513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Trimiterea de cereri HTTP</a:t>
            </a:r>
            <a:br>
              <a:rPr lang="pt-BR" dirty="0"/>
            </a:br>
            <a:r>
              <a:rPr lang="pt-BR" dirty="0"/>
              <a:t>utilizând Postman</a:t>
            </a:r>
            <a:endParaRPr lang="en-US" dirty="0"/>
          </a:p>
        </p:txBody>
      </p:sp>
      <p:pic>
        <p:nvPicPr>
          <p:cNvPr id="6" name="Picture 2" descr="Introduction | Postman Learning Center">
            <a:extLst>
              <a:ext uri="{FF2B5EF4-FFF2-40B4-BE49-F238E27FC236}">
                <a16:creationId xmlns:a16="http://schemas.microsoft.com/office/drawing/2014/main" id="{306D4B61-3F99-E005-9102-5CFA4FF81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540" y="1591519"/>
            <a:ext cx="8236920" cy="5150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28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Cookie-uri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FDC8B4-5D31-ACF5-3F1E-644848962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258" y="1783542"/>
            <a:ext cx="10628207" cy="959668"/>
          </a:xfrm>
        </p:spPr>
        <p:txBody>
          <a:bodyPr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 err="1">
                <a:latin typeface="Arial" panose="020B0604020202020204" pitchFamily="34" charset="0"/>
              </a:rPr>
              <a:t>Serverul</a:t>
            </a:r>
            <a:r>
              <a:rPr lang="en-US" sz="3200" dirty="0">
                <a:latin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</a:rPr>
              <a:t>setează</a:t>
            </a:r>
            <a:r>
              <a:rPr lang="en-US" sz="3200" dirty="0">
                <a:latin typeface="Arial" panose="020B0604020202020204" pitchFamily="34" charset="0"/>
              </a:rPr>
              <a:t> cookie-</a:t>
            </a:r>
            <a:r>
              <a:rPr lang="en-US" sz="3200" dirty="0" err="1">
                <a:latin typeface="Arial" panose="020B0604020202020204" pitchFamily="34" charset="0"/>
              </a:rPr>
              <a:t>uri</a:t>
            </a:r>
            <a:r>
              <a:rPr lang="en-US" sz="3200" dirty="0">
                <a:latin typeface="Arial" panose="020B0604020202020204" pitchFamily="34" charset="0"/>
              </a:rPr>
              <a:t> pe client </a:t>
            </a:r>
            <a:r>
              <a:rPr lang="en-US" sz="3200" dirty="0" err="1">
                <a:latin typeface="Arial" panose="020B0604020202020204" pitchFamily="34" charset="0"/>
              </a:rPr>
              <a:t>trimițând</a:t>
            </a:r>
            <a:r>
              <a:rPr lang="en-US" sz="3200" dirty="0">
                <a:latin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</a:rPr>
              <a:t>în</a:t>
            </a:r>
            <a:r>
              <a:rPr lang="en-US" sz="3200" dirty="0">
                <a:latin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</a:rPr>
              <a:t>răspuns</a:t>
            </a:r>
            <a:r>
              <a:rPr lang="en-US" sz="3200" dirty="0">
                <a:latin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</a:rPr>
              <a:t>antetul</a:t>
            </a:r>
            <a:r>
              <a:rPr lang="en-US" sz="3200" dirty="0">
                <a:latin typeface="Arial" panose="020B0604020202020204" pitchFamily="34" charset="0"/>
              </a:rPr>
              <a:t> </a:t>
            </a:r>
            <a:r>
              <a:rPr lang="en-US" sz="3200" b="1" dirty="0">
                <a:latin typeface="Arial" panose="020B0604020202020204" pitchFamily="34" charset="0"/>
              </a:rPr>
              <a:t>set-cookie</a:t>
            </a:r>
            <a:r>
              <a:rPr lang="en-US" sz="3200" dirty="0">
                <a:latin typeface="Arial" panose="020B0604020202020204" pitchFamily="34" charset="0"/>
              </a:rPr>
              <a:t>: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A2C0FA0-A0AD-FF40-9824-4C906326B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135" y="2181518"/>
            <a:ext cx="4884315" cy="561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8000"/>
                </a:solidFill>
                <a:latin typeface="Arial Unicode MS" panose="020B0604020202020204" pitchFamily="34" charset="-128"/>
              </a:rPr>
              <a:t>Set-Cookie: </a:t>
            </a:r>
            <a:r>
              <a:rPr lang="en-US" sz="3200" i="1" dirty="0">
                <a:solidFill>
                  <a:srgbClr val="008000"/>
                </a:solidFill>
                <a:latin typeface="Arial Unicode MS" panose="020B0604020202020204" pitchFamily="34" charset="-128"/>
              </a:rPr>
              <a:t>name</a:t>
            </a:r>
            <a:r>
              <a:rPr lang="en-US" sz="3200" dirty="0">
                <a:solidFill>
                  <a:srgbClr val="008000"/>
                </a:solidFill>
                <a:latin typeface="Arial Unicode MS" panose="020B0604020202020204" pitchFamily="34" charset="-128"/>
              </a:rPr>
              <a:t>=</a:t>
            </a:r>
            <a:r>
              <a:rPr lang="en-US" sz="3200" i="1" dirty="0">
                <a:solidFill>
                  <a:srgbClr val="008000"/>
                </a:solidFill>
                <a:latin typeface="Arial Unicode MS" panose="020B0604020202020204" pitchFamily="34" charset="-128"/>
              </a:rPr>
              <a:t>value</a:t>
            </a:r>
            <a:r>
              <a:rPr lang="en-US" sz="3200" dirty="0"/>
              <a:t> </a:t>
            </a:r>
            <a:endParaRPr lang="en-US" sz="3200" dirty="0"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541238-4927-AFAF-9080-23863692A4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74" y="2335800"/>
            <a:ext cx="1633516" cy="16335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6F6AE6EA-F8FF-8B7E-364F-A386573D86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3242727"/>
              </p:ext>
            </p:extLst>
          </p:nvPr>
        </p:nvGraphicFramePr>
        <p:xfrm>
          <a:off x="144855" y="2726442"/>
          <a:ext cx="10230415" cy="4023360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{C4B1156A-380E-4F78-BDF5-A606A8083BF9}</a:tableStyleId>
              </a:tblPr>
              <a:tblGrid>
                <a:gridCol w="1070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595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US" sz="2400" dirty="0"/>
                        <a:t>Name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err="1">
                          <a:effectLst/>
                        </a:rPr>
                        <a:t>Numele</a:t>
                      </a:r>
                      <a:r>
                        <a:rPr lang="en-US" sz="2400" dirty="0">
                          <a:effectLst/>
                        </a:rPr>
                        <a:t> cookie-</a:t>
                      </a:r>
                      <a:r>
                        <a:rPr lang="en-US" sz="2400" dirty="0" err="1">
                          <a:effectLst/>
                        </a:rPr>
                        <a:t>ului</a:t>
                      </a:r>
                      <a:endParaRPr lang="en-US" sz="2400" dirty="0">
                        <a:effectLst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2400"/>
                        <a:t>Value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err="1">
                          <a:effectLst/>
                        </a:rPr>
                        <a:t>Valoarea</a:t>
                      </a:r>
                      <a:r>
                        <a:rPr lang="en-US" sz="2400" dirty="0">
                          <a:effectLst/>
                        </a:rPr>
                        <a:t> text </a:t>
                      </a:r>
                      <a:r>
                        <a:rPr lang="en-US" sz="2400" dirty="0" err="1">
                          <a:effectLst/>
                        </a:rPr>
                        <a:t>asociată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numelui</a:t>
                      </a:r>
                      <a:endParaRPr lang="en-US" sz="2400" dirty="0">
                        <a:effectLst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9200">
                <a:tc>
                  <a:txBody>
                    <a:bodyPr/>
                    <a:lstStyle/>
                    <a:p>
                      <a:r>
                        <a:rPr lang="en-US" sz="2400"/>
                        <a:t>Expires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effectLst/>
                        </a:rPr>
                        <a:t>Data </a:t>
                      </a:r>
                      <a:r>
                        <a:rPr lang="en-US" sz="2400" dirty="0" err="1">
                          <a:effectLst/>
                        </a:rPr>
                        <a:t>și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ora</a:t>
                      </a:r>
                      <a:r>
                        <a:rPr lang="en-US" sz="2400" dirty="0">
                          <a:effectLst/>
                        </a:rPr>
                        <a:t> la care cookie-</a:t>
                      </a:r>
                      <a:r>
                        <a:rPr lang="en-US" sz="2400" dirty="0" err="1">
                          <a:effectLst/>
                        </a:rPr>
                        <a:t>ul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va</a:t>
                      </a:r>
                      <a:r>
                        <a:rPr lang="en-US" sz="2400" dirty="0">
                          <a:effectLst/>
                        </a:rPr>
                        <a:t> fi </a:t>
                      </a:r>
                      <a:r>
                        <a:rPr lang="en-US" sz="2400" dirty="0" err="1">
                          <a:effectLst/>
                        </a:rPr>
                        <a:t>considerat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expirat</a:t>
                      </a:r>
                      <a:r>
                        <a:rPr lang="en-US" sz="2400" dirty="0">
                          <a:effectLst/>
                        </a:rPr>
                        <a:t> de </a:t>
                      </a:r>
                      <a:r>
                        <a:rPr lang="en-US" sz="2400" dirty="0" err="1">
                          <a:effectLst/>
                        </a:rPr>
                        <a:t>către</a:t>
                      </a:r>
                      <a:r>
                        <a:rPr lang="en-US" sz="2400" dirty="0">
                          <a:effectLst/>
                        </a:rPr>
                        <a:t> browser.</a:t>
                      </a:r>
                    </a:p>
                    <a:p>
                      <a:pPr algn="l"/>
                      <a:r>
                        <a:rPr lang="en-US" sz="2400" dirty="0" err="1">
                          <a:effectLst/>
                        </a:rPr>
                        <a:t>Dacă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valoarea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lipsește</a:t>
                      </a:r>
                      <a:r>
                        <a:rPr lang="en-US" sz="2400" dirty="0">
                          <a:effectLst/>
                        </a:rPr>
                        <a:t>, </a:t>
                      </a:r>
                      <a:r>
                        <a:rPr lang="en-US" sz="2400" dirty="0" err="1">
                          <a:effectLst/>
                        </a:rPr>
                        <a:t>browserul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va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considera</a:t>
                      </a:r>
                      <a:r>
                        <a:rPr lang="en-US" sz="2400" dirty="0">
                          <a:effectLst/>
                        </a:rPr>
                        <a:t> cookie-</a:t>
                      </a:r>
                      <a:r>
                        <a:rPr lang="en-US" sz="2400" dirty="0" err="1">
                          <a:effectLst/>
                        </a:rPr>
                        <a:t>ul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expirat</a:t>
                      </a:r>
                      <a:r>
                        <a:rPr lang="en-US" sz="2400" dirty="0">
                          <a:effectLst/>
                        </a:rPr>
                        <a:t> la </a:t>
                      </a:r>
                      <a:r>
                        <a:rPr lang="en-US" sz="2400" dirty="0" err="1">
                          <a:effectLst/>
                        </a:rPr>
                        <a:t>sfârșitul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sesiunii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curente</a:t>
                      </a:r>
                      <a:r>
                        <a:rPr lang="en-US" sz="2400" dirty="0">
                          <a:effectLst/>
                        </a:rPr>
                        <a:t>. </a:t>
                      </a:r>
                      <a:r>
                        <a:rPr lang="en-US" sz="2400" dirty="0" err="1">
                          <a:effectLst/>
                        </a:rPr>
                        <a:t>Acest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câmp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poate</a:t>
                      </a:r>
                      <a:r>
                        <a:rPr lang="en-US" sz="2400" dirty="0">
                          <a:effectLst/>
                        </a:rPr>
                        <a:t> fi </a:t>
                      </a:r>
                      <a:r>
                        <a:rPr lang="en-US" sz="2400" dirty="0" err="1">
                          <a:effectLst/>
                        </a:rPr>
                        <a:t>folosit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pentru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expirarea</a:t>
                      </a:r>
                      <a:r>
                        <a:rPr lang="en-US" sz="2400" dirty="0">
                          <a:effectLst/>
                        </a:rPr>
                        <a:t> cookie-</a:t>
                      </a:r>
                      <a:r>
                        <a:rPr lang="en-US" sz="2400" dirty="0" err="1">
                          <a:effectLst/>
                        </a:rPr>
                        <a:t>ului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dacă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valoarea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este</a:t>
                      </a:r>
                      <a:r>
                        <a:rPr lang="en-US" sz="2400" dirty="0">
                          <a:effectLst/>
                        </a:rPr>
                        <a:t> un moment din </a:t>
                      </a:r>
                      <a:r>
                        <a:rPr lang="en-US" sz="2400" dirty="0" err="1">
                          <a:effectLst/>
                        </a:rPr>
                        <a:t>trecut</a:t>
                      </a:r>
                      <a:r>
                        <a:rPr lang="en-US" sz="2400" dirty="0">
                          <a:effectLst/>
                        </a:rPr>
                        <a:t>.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2400" dirty="0"/>
                        <a:t>Path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err="1">
                          <a:effectLst/>
                        </a:rPr>
                        <a:t>Calea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resursei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pentru</a:t>
                      </a:r>
                      <a:r>
                        <a:rPr lang="en-US" sz="2400" dirty="0">
                          <a:effectLst/>
                        </a:rPr>
                        <a:t> care se </a:t>
                      </a:r>
                      <a:r>
                        <a:rPr lang="en-US" sz="2400" dirty="0" err="1">
                          <a:effectLst/>
                        </a:rPr>
                        <a:t>va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folosi</a:t>
                      </a:r>
                      <a:r>
                        <a:rPr lang="en-US" sz="2400" dirty="0">
                          <a:effectLst/>
                        </a:rPr>
                        <a:t> cookie-</a:t>
                      </a:r>
                      <a:r>
                        <a:rPr lang="en-US" sz="2400" dirty="0" err="1">
                          <a:effectLst/>
                        </a:rPr>
                        <a:t>ul</a:t>
                      </a:r>
                      <a:r>
                        <a:rPr lang="en-US" sz="2400" dirty="0">
                          <a:effectLst/>
                        </a:rPr>
                        <a:t>.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9200">
                <a:tc>
                  <a:txBody>
                    <a:bodyPr/>
                    <a:lstStyle/>
                    <a:p>
                      <a:r>
                        <a:rPr lang="en-US" sz="2400" dirty="0"/>
                        <a:t>Domain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err="1">
                          <a:effectLst/>
                        </a:rPr>
                        <a:t>Adresa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serverului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pentru</a:t>
                      </a:r>
                      <a:r>
                        <a:rPr lang="en-US" sz="2400" dirty="0">
                          <a:effectLst/>
                        </a:rPr>
                        <a:t> care se </a:t>
                      </a:r>
                      <a:r>
                        <a:rPr lang="en-US" sz="2400" dirty="0" err="1">
                          <a:effectLst/>
                        </a:rPr>
                        <a:t>va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folosi</a:t>
                      </a:r>
                      <a:r>
                        <a:rPr lang="en-US" sz="2400" dirty="0">
                          <a:effectLst/>
                        </a:rPr>
                        <a:t> cookie-</a:t>
                      </a:r>
                      <a:r>
                        <a:rPr lang="en-US" sz="2400" dirty="0" err="1">
                          <a:effectLst/>
                        </a:rPr>
                        <a:t>ul</a:t>
                      </a:r>
                      <a:r>
                        <a:rPr lang="en-US" sz="2400" dirty="0">
                          <a:effectLst/>
                        </a:rPr>
                        <a:t>.</a:t>
                      </a:r>
                    </a:p>
                    <a:p>
                      <a:pPr algn="l"/>
                      <a:r>
                        <a:rPr lang="en-US" sz="2400" dirty="0" err="1">
                          <a:effectLst/>
                        </a:rPr>
                        <a:t>Încercarea</a:t>
                      </a:r>
                      <a:r>
                        <a:rPr lang="en-US" sz="2400" dirty="0">
                          <a:effectLst/>
                        </a:rPr>
                        <a:t> de a </a:t>
                      </a:r>
                      <a:r>
                        <a:rPr lang="en-US" sz="2400" dirty="0" err="1">
                          <a:effectLst/>
                        </a:rPr>
                        <a:t>aplica</a:t>
                      </a:r>
                      <a:r>
                        <a:rPr lang="en-US" sz="2400" dirty="0">
                          <a:effectLst/>
                        </a:rPr>
                        <a:t> cookie-</a:t>
                      </a:r>
                      <a:r>
                        <a:rPr lang="en-US" sz="2400" dirty="0" err="1">
                          <a:effectLst/>
                        </a:rPr>
                        <a:t>ul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pentru</a:t>
                      </a:r>
                      <a:r>
                        <a:rPr lang="en-US" sz="2400" dirty="0">
                          <a:effectLst/>
                        </a:rPr>
                        <a:t> alt </a:t>
                      </a:r>
                      <a:r>
                        <a:rPr lang="en-US" sz="2400" dirty="0" err="1">
                          <a:effectLst/>
                        </a:rPr>
                        <a:t>domeniu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decât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cel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curent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solicitat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trebuie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permisă</a:t>
                      </a:r>
                      <a:r>
                        <a:rPr lang="en-US" sz="2400" dirty="0">
                          <a:effectLst/>
                        </a:rPr>
                        <a:t> explicit </a:t>
                      </a:r>
                      <a:r>
                        <a:rPr lang="en-US" sz="2400" dirty="0" err="1">
                          <a:effectLst/>
                        </a:rPr>
                        <a:t>prin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politici</a:t>
                      </a:r>
                      <a:r>
                        <a:rPr lang="en-US" sz="2400" dirty="0">
                          <a:effectLst/>
                        </a:rPr>
                        <a:t> de </a:t>
                      </a:r>
                      <a:r>
                        <a:rPr lang="en-US" sz="2400" dirty="0" err="1">
                          <a:effectLst/>
                        </a:rPr>
                        <a:t>securitate</a:t>
                      </a:r>
                      <a:r>
                        <a:rPr lang="en-US" sz="2400" dirty="0">
                          <a:effectLst/>
                        </a:rPr>
                        <a:t> ale browser-</a:t>
                      </a:r>
                      <a:r>
                        <a:rPr lang="en-US" sz="2400" dirty="0" err="1">
                          <a:effectLst/>
                        </a:rPr>
                        <a:t>ului</a:t>
                      </a:r>
                      <a:r>
                        <a:rPr lang="en-US" sz="2400" dirty="0">
                          <a:effectLst/>
                        </a:rPr>
                        <a:t>.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003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Tipuri de cookie-uri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FDC8B4-5D31-ACF5-3F1E-644848962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951" y="1901227"/>
            <a:ext cx="11832318" cy="4527551"/>
          </a:xfrm>
        </p:spPr>
        <p:txBody>
          <a:bodyPr>
            <a:noAutofit/>
          </a:bodyPr>
          <a:lstStyle/>
          <a:p>
            <a:pPr algn="just"/>
            <a:r>
              <a:rPr lang="en-US" sz="3000" dirty="0"/>
              <a:t>Session cookie – </a:t>
            </a:r>
            <a:r>
              <a:rPr lang="en-US" sz="3000" dirty="0" err="1"/>
              <a:t>identifică</a:t>
            </a:r>
            <a:r>
              <a:rPr lang="en-US" sz="3000" dirty="0"/>
              <a:t> </a:t>
            </a:r>
            <a:r>
              <a:rPr lang="en-US" sz="3000" dirty="0" err="1"/>
              <a:t>sesiunea</a:t>
            </a:r>
            <a:r>
              <a:rPr lang="en-US" sz="3000" dirty="0"/>
              <a:t> </a:t>
            </a:r>
            <a:r>
              <a:rPr lang="en-US" sz="3000" dirty="0" err="1"/>
              <a:t>curentă</a:t>
            </a:r>
            <a:r>
              <a:rPr lang="en-US" sz="3000" dirty="0"/>
              <a:t> </a:t>
            </a:r>
            <a:r>
              <a:rPr lang="en-US" sz="3000" dirty="0" err="1"/>
              <a:t>fiind</a:t>
            </a:r>
            <a:r>
              <a:rPr lang="en-US" sz="3000" dirty="0"/>
              <a:t> </a:t>
            </a:r>
            <a:r>
              <a:rPr lang="en-US" sz="3000" dirty="0" err="1"/>
              <a:t>șters</a:t>
            </a:r>
            <a:r>
              <a:rPr lang="en-US" sz="3000" dirty="0"/>
              <a:t> la </a:t>
            </a:r>
            <a:r>
              <a:rPr lang="en-US" sz="3000" dirty="0" err="1"/>
              <a:t>finalul</a:t>
            </a:r>
            <a:r>
              <a:rPr lang="en-US" sz="3000" dirty="0"/>
              <a:t> </a:t>
            </a:r>
            <a:r>
              <a:rPr lang="en-US" sz="3000" dirty="0" err="1"/>
              <a:t>ei</a:t>
            </a:r>
            <a:r>
              <a:rPr lang="en-US" sz="3000" dirty="0"/>
              <a:t>, </a:t>
            </a:r>
            <a:r>
              <a:rPr lang="en-US" sz="3000" dirty="0" err="1"/>
              <a:t>acceptarea</a:t>
            </a:r>
            <a:r>
              <a:rPr lang="en-US" sz="3000" dirty="0"/>
              <a:t> </a:t>
            </a:r>
            <a:r>
              <a:rPr lang="en-US" sz="3000" dirty="0" err="1"/>
              <a:t>sa</a:t>
            </a:r>
            <a:r>
              <a:rPr lang="en-US" sz="3000" dirty="0"/>
              <a:t> </a:t>
            </a:r>
            <a:r>
              <a:rPr lang="en-US" sz="3000" dirty="0" err="1"/>
              <a:t>neputând</a:t>
            </a:r>
            <a:r>
              <a:rPr lang="en-US" sz="3000" dirty="0"/>
              <a:t> fi </a:t>
            </a:r>
            <a:r>
              <a:rPr lang="en-US" sz="3000" dirty="0" err="1"/>
              <a:t>blocată</a:t>
            </a:r>
            <a:r>
              <a:rPr lang="en-US" sz="3000" dirty="0"/>
              <a:t> de browser;</a:t>
            </a:r>
          </a:p>
          <a:p>
            <a:pPr algn="just"/>
            <a:r>
              <a:rPr lang="en-US" sz="3000" dirty="0"/>
              <a:t>Persistent cookie – </a:t>
            </a:r>
            <a:r>
              <a:rPr lang="en-US" sz="3000" dirty="0" err="1"/>
              <a:t>este</a:t>
            </a:r>
            <a:r>
              <a:rPr lang="en-US" sz="3000" dirty="0"/>
              <a:t> </a:t>
            </a:r>
            <a:r>
              <a:rPr lang="en-US" sz="3000" dirty="0" err="1"/>
              <a:t>valabil</a:t>
            </a:r>
            <a:r>
              <a:rPr lang="en-US" sz="3000" dirty="0"/>
              <a:t> </a:t>
            </a:r>
            <a:r>
              <a:rPr lang="en-US" sz="3000" dirty="0" err="1"/>
              <a:t>și</a:t>
            </a:r>
            <a:r>
              <a:rPr lang="en-US" sz="3000" dirty="0"/>
              <a:t> </a:t>
            </a:r>
            <a:r>
              <a:rPr lang="en-US" sz="3000" dirty="0" err="1"/>
              <a:t>după</a:t>
            </a:r>
            <a:r>
              <a:rPr lang="en-US" sz="3000" dirty="0"/>
              <a:t> </a:t>
            </a:r>
            <a:r>
              <a:rPr lang="en-US" sz="3000" dirty="0" err="1"/>
              <a:t>expirarea</a:t>
            </a:r>
            <a:r>
              <a:rPr lang="en-US" sz="3000" dirty="0"/>
              <a:t> </a:t>
            </a:r>
            <a:r>
              <a:rPr lang="en-US" sz="3000" dirty="0" err="1"/>
              <a:t>sesiunii</a:t>
            </a:r>
            <a:r>
              <a:rPr lang="en-US" sz="3000" dirty="0"/>
              <a:t> </a:t>
            </a:r>
            <a:r>
              <a:rPr lang="en-US" sz="3000" dirty="0" err="1"/>
              <a:t>curente</a:t>
            </a:r>
            <a:r>
              <a:rPr lang="en-US" sz="3000" dirty="0"/>
              <a:t>;</a:t>
            </a:r>
          </a:p>
          <a:p>
            <a:pPr algn="just"/>
            <a:r>
              <a:rPr lang="en-US" sz="3000" dirty="0"/>
              <a:t>Secure cookie – are </a:t>
            </a:r>
            <a:r>
              <a:rPr lang="en-US" sz="3000" dirty="0" err="1"/>
              <a:t>setat</a:t>
            </a:r>
            <a:r>
              <a:rPr lang="en-US" sz="3000" dirty="0"/>
              <a:t> </a:t>
            </a:r>
            <a:r>
              <a:rPr lang="en-US" sz="3000" dirty="0" err="1"/>
              <a:t>atributul</a:t>
            </a:r>
            <a:r>
              <a:rPr lang="en-US" sz="3000" dirty="0"/>
              <a:t> de Securitate </a:t>
            </a:r>
            <a:r>
              <a:rPr lang="en-US" sz="3000" dirty="0" err="1"/>
              <a:t>fiind</a:t>
            </a:r>
            <a:r>
              <a:rPr lang="en-US" sz="3000" dirty="0"/>
              <a:t> </a:t>
            </a:r>
            <a:r>
              <a:rPr lang="en-US" sz="3000" dirty="0" err="1"/>
              <a:t>folosite</a:t>
            </a:r>
            <a:r>
              <a:rPr lang="en-US" sz="3000" dirty="0"/>
              <a:t> cu HTTPS;</a:t>
            </a:r>
          </a:p>
          <a:p>
            <a:pPr algn="just"/>
            <a:r>
              <a:rPr lang="en-US" sz="3000" dirty="0" err="1"/>
              <a:t>HttpOnly</a:t>
            </a:r>
            <a:r>
              <a:rPr lang="en-US" sz="3000" dirty="0"/>
              <a:t> cookie – nu </a:t>
            </a:r>
            <a:r>
              <a:rPr lang="en-US" sz="3000" dirty="0" err="1"/>
              <a:t>este</a:t>
            </a:r>
            <a:r>
              <a:rPr lang="en-US" sz="3000" dirty="0"/>
              <a:t> </a:t>
            </a:r>
            <a:r>
              <a:rPr lang="en-US" sz="3000" dirty="0" err="1"/>
              <a:t>accesibil</a:t>
            </a:r>
            <a:r>
              <a:rPr lang="en-US" sz="3000" dirty="0"/>
              <a:t> </a:t>
            </a:r>
            <a:r>
              <a:rPr lang="en-US" sz="3000" dirty="0" err="1"/>
              <a:t>aplicației</a:t>
            </a:r>
            <a:r>
              <a:rPr lang="en-US" sz="3000" dirty="0"/>
              <a:t> client din JavaScript;</a:t>
            </a:r>
          </a:p>
          <a:p>
            <a:pPr algn="just"/>
            <a:r>
              <a:rPr lang="en-US" sz="3000" dirty="0"/>
              <a:t>Third-party cookie – cookie-</a:t>
            </a:r>
            <a:r>
              <a:rPr lang="en-US" sz="3000" dirty="0" err="1"/>
              <a:t>uri</a:t>
            </a:r>
            <a:r>
              <a:rPr lang="en-US" sz="3000" dirty="0"/>
              <a:t> pentru </a:t>
            </a:r>
            <a:r>
              <a:rPr lang="en-US" sz="3000" dirty="0" err="1"/>
              <a:t>alte</a:t>
            </a:r>
            <a:r>
              <a:rPr lang="en-US" sz="3000" dirty="0"/>
              <a:t> </a:t>
            </a:r>
            <a:r>
              <a:rPr lang="en-US" sz="3000" dirty="0" err="1"/>
              <a:t>domenii</a:t>
            </a:r>
            <a:r>
              <a:rPr lang="en-US" sz="3000" dirty="0"/>
              <a:t> </a:t>
            </a:r>
            <a:r>
              <a:rPr lang="en-US" sz="3000" dirty="0" err="1"/>
              <a:t>decât</a:t>
            </a:r>
            <a:r>
              <a:rPr lang="en-US" sz="3000" dirty="0"/>
              <a:t> </a:t>
            </a:r>
            <a:r>
              <a:rPr lang="en-US" sz="3000" dirty="0" err="1"/>
              <a:t>cel</a:t>
            </a:r>
            <a:r>
              <a:rPr lang="en-US" sz="3000" dirty="0"/>
              <a:t> current </a:t>
            </a:r>
            <a:r>
              <a:rPr lang="en-US" sz="3000" dirty="0" err="1"/>
              <a:t>vizitat</a:t>
            </a:r>
            <a:r>
              <a:rPr lang="en-US" sz="3000" dirty="0"/>
              <a:t>;</a:t>
            </a:r>
          </a:p>
          <a:p>
            <a:pPr algn="just"/>
            <a:r>
              <a:rPr lang="en-US" sz="3000" dirty="0"/>
              <a:t>Super-cookie – cookie-</a:t>
            </a:r>
            <a:r>
              <a:rPr lang="en-US" sz="3000" dirty="0" err="1"/>
              <a:t>uri</a:t>
            </a:r>
            <a:r>
              <a:rPr lang="en-US" sz="3000" dirty="0"/>
              <a:t> cu </a:t>
            </a:r>
            <a:r>
              <a:rPr lang="en-US" sz="3000" dirty="0" err="1"/>
              <a:t>originea</a:t>
            </a:r>
            <a:r>
              <a:rPr lang="en-US" sz="3000" dirty="0"/>
              <a:t> </a:t>
            </a:r>
            <a:r>
              <a:rPr lang="en-US" sz="3000" dirty="0" err="1"/>
              <a:t>într</a:t>
            </a:r>
            <a:r>
              <a:rPr lang="en-US" sz="3000" dirty="0"/>
              <a:t>-un </a:t>
            </a:r>
            <a:r>
              <a:rPr lang="en-US" sz="3000" dirty="0" err="1"/>
              <a:t>domeniu</a:t>
            </a:r>
            <a:r>
              <a:rPr lang="en-US" sz="3000" dirty="0"/>
              <a:t> din </a:t>
            </a:r>
            <a:r>
              <a:rPr lang="en-US" sz="3000" dirty="0" err="1"/>
              <a:t>rădăcina</a:t>
            </a:r>
            <a:r>
              <a:rPr lang="en-US" sz="3000" dirty="0"/>
              <a:t> </a:t>
            </a:r>
            <a:r>
              <a:rPr lang="en-US" sz="3000" dirty="0" err="1"/>
              <a:t>domeniilor</a:t>
            </a:r>
            <a:r>
              <a:rPr lang="en-US" sz="3000" dirty="0"/>
              <a:t> Internet (.com). </a:t>
            </a:r>
          </a:p>
        </p:txBody>
      </p:sp>
    </p:spTree>
    <p:extLst>
      <p:ext uri="{BB962C8B-B14F-4D97-AF65-F5344CB8AC3E}">
        <p14:creationId xmlns:p14="http://schemas.microsoft.com/office/powerpoint/2010/main" val="55629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Cache-ul resurselor HTTP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FDC8B4-5D31-ACF5-3F1E-644848962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951" y="1901227"/>
            <a:ext cx="11832318" cy="2969537"/>
          </a:xfrm>
        </p:spPr>
        <p:txBody>
          <a:bodyPr>
            <a:noAutofit/>
          </a:bodyPr>
          <a:lstStyle/>
          <a:p>
            <a:pPr algn="just"/>
            <a:r>
              <a:rPr lang="en-US" sz="2800" dirty="0"/>
              <a:t>Cache-Control: no-cache (HTTP 1.1);</a:t>
            </a:r>
          </a:p>
          <a:p>
            <a:pPr algn="just"/>
            <a:r>
              <a:rPr lang="en-US" sz="2800" dirty="0"/>
              <a:t>Pragma: no-cache (HTTP 1.0);</a:t>
            </a:r>
          </a:p>
          <a:p>
            <a:pPr algn="just"/>
            <a:r>
              <a:rPr lang="en-US" sz="2800" dirty="0"/>
              <a:t>Last-Modified: Wed, 15 Sep 2004 12:00:00 GMT – se </a:t>
            </a:r>
            <a:r>
              <a:rPr lang="en-US" sz="2800" dirty="0" err="1"/>
              <a:t>folosește</a:t>
            </a:r>
            <a:r>
              <a:rPr lang="en-US" sz="2800" dirty="0"/>
              <a:t> de </a:t>
            </a:r>
            <a:r>
              <a:rPr lang="en-US" sz="2800" dirty="0" err="1"/>
              <a:t>către</a:t>
            </a:r>
            <a:r>
              <a:rPr lang="en-US" sz="2800" dirty="0"/>
              <a:t> browser pentru </a:t>
            </a:r>
            <a:r>
              <a:rPr lang="en-US" sz="2800" dirty="0" err="1"/>
              <a:t>actualizarea</a:t>
            </a:r>
            <a:r>
              <a:rPr lang="en-US" sz="2800" dirty="0"/>
              <a:t> </a:t>
            </a:r>
            <a:r>
              <a:rPr lang="en-US" sz="2800" dirty="0" err="1"/>
              <a:t>versiunii</a:t>
            </a:r>
            <a:r>
              <a:rPr lang="en-US" sz="2800" dirty="0"/>
              <a:t> </a:t>
            </a:r>
            <a:r>
              <a:rPr lang="en-US" sz="2800" dirty="0" err="1"/>
              <a:t>resursei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cache;</a:t>
            </a:r>
          </a:p>
          <a:p>
            <a:pPr algn="just"/>
            <a:r>
              <a:rPr lang="en-US" sz="2800" dirty="0"/>
              <a:t>Expires: Sun, 17 Jan 2038 19:14:07 GMT – </a:t>
            </a:r>
            <a:r>
              <a:rPr lang="en-US" sz="2800" dirty="0" err="1"/>
              <a:t>browserul</a:t>
            </a:r>
            <a:r>
              <a:rPr lang="en-US" sz="2800" dirty="0"/>
              <a:t> poate </a:t>
            </a:r>
            <a:r>
              <a:rPr lang="en-US" sz="2800" dirty="0" err="1"/>
              <a:t>utiliza</a:t>
            </a:r>
            <a:r>
              <a:rPr lang="en-US" sz="2800" dirty="0"/>
              <a:t> </a:t>
            </a:r>
            <a:r>
              <a:rPr lang="en-US" sz="2800" dirty="0" err="1"/>
              <a:t>conținutul</a:t>
            </a:r>
            <a:r>
              <a:rPr lang="en-US" sz="2800" dirty="0"/>
              <a:t> </a:t>
            </a:r>
            <a:r>
              <a:rPr lang="en-US" sz="2800" dirty="0" err="1"/>
              <a:t>resursei</a:t>
            </a:r>
            <a:r>
              <a:rPr lang="en-US" sz="2800" dirty="0"/>
              <a:t> </a:t>
            </a:r>
            <a:r>
              <a:rPr lang="en-US" sz="2800" dirty="0" err="1"/>
              <a:t>fără</a:t>
            </a:r>
            <a:r>
              <a:rPr lang="en-US" sz="2800" dirty="0"/>
              <a:t> </a:t>
            </a:r>
            <a:r>
              <a:rPr lang="en-US" sz="2800" dirty="0" err="1"/>
              <a:t>să</a:t>
            </a:r>
            <a:r>
              <a:rPr lang="en-US" sz="2800" dirty="0"/>
              <a:t>-l </a:t>
            </a:r>
            <a:r>
              <a:rPr lang="en-US" sz="2800" dirty="0" err="1"/>
              <a:t>mai</a:t>
            </a:r>
            <a:r>
              <a:rPr lang="en-US" sz="2800" dirty="0"/>
              <a:t> </a:t>
            </a:r>
            <a:r>
              <a:rPr lang="en-US" sz="2800" dirty="0" err="1"/>
              <a:t>solicite</a:t>
            </a:r>
            <a:r>
              <a:rPr lang="en-US" sz="2800" dirty="0"/>
              <a:t> de pe server.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396011-17DD-E483-A032-C54F6FF50929}"/>
              </a:ext>
            </a:extLst>
          </p:cNvPr>
          <p:cNvSpPr/>
          <p:nvPr/>
        </p:nvSpPr>
        <p:spPr>
          <a:xfrm>
            <a:off x="296258" y="4708572"/>
            <a:ext cx="6358039" cy="20313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GET /images/logo.gif HTTP/1.1</a:t>
            </a:r>
            <a:br>
              <a:rPr lang="en-US" dirty="0"/>
            </a:br>
            <a:r>
              <a:rPr lang="en-US" dirty="0"/>
              <a:t>Accept: */*</a:t>
            </a:r>
            <a:br>
              <a:rPr lang="en-US" dirty="0"/>
            </a:br>
            <a:r>
              <a:rPr lang="en-US" dirty="0" err="1"/>
              <a:t>Referer</a:t>
            </a:r>
            <a:r>
              <a:rPr lang="en-US" dirty="0"/>
              <a:t>: http://www.google.com/</a:t>
            </a:r>
            <a:br>
              <a:rPr lang="en-US" dirty="0"/>
            </a:br>
            <a:r>
              <a:rPr lang="en-US" dirty="0"/>
              <a:t>Accept-Encoding: </a:t>
            </a:r>
            <a:r>
              <a:rPr lang="en-US" dirty="0" err="1"/>
              <a:t>gzip</a:t>
            </a:r>
            <a:r>
              <a:rPr lang="en-US" dirty="0"/>
              <a:t>, deflate</a:t>
            </a:r>
            <a:br>
              <a:rPr lang="en-US" dirty="0"/>
            </a:br>
            <a:r>
              <a:rPr lang="en-US" dirty="0"/>
              <a:t>If-Modified-Since: Thu, 23 Sep 2004 17:42:04 GMT</a:t>
            </a:r>
            <a:br>
              <a:rPr lang="en-US" dirty="0"/>
            </a:br>
            <a:r>
              <a:rPr lang="en-US" dirty="0"/>
              <a:t>User-Agent: Mozilla/4.0 (compatible; MSIE 6.0; Windows NT 5.1;)</a:t>
            </a:r>
            <a:br>
              <a:rPr lang="en-US" dirty="0"/>
            </a:br>
            <a:r>
              <a:rPr lang="en-US" dirty="0"/>
              <a:t>Host: www.google.com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611B6E-9F8C-9E3C-4264-012A521CB05A}"/>
              </a:ext>
            </a:extLst>
          </p:cNvPr>
          <p:cNvSpPr/>
          <p:nvPr/>
        </p:nvSpPr>
        <p:spPr>
          <a:xfrm>
            <a:off x="6880123" y="4985570"/>
            <a:ext cx="3766752" cy="147732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HTTP/1.1 304 Not Modified</a:t>
            </a:r>
            <a:br>
              <a:rPr lang="en-US" dirty="0"/>
            </a:br>
            <a:r>
              <a:rPr lang="en-US" dirty="0"/>
              <a:t>Content-Type: text/html</a:t>
            </a:r>
            <a:br>
              <a:rPr lang="en-US" dirty="0"/>
            </a:br>
            <a:r>
              <a:rPr lang="en-US" dirty="0"/>
              <a:t>Server: GWS/2.1</a:t>
            </a:r>
            <a:br>
              <a:rPr lang="en-US" dirty="0"/>
            </a:br>
            <a:r>
              <a:rPr lang="en-US" dirty="0"/>
              <a:t>Content-Length: 0</a:t>
            </a:r>
            <a:br>
              <a:rPr lang="en-US" dirty="0"/>
            </a:br>
            <a:r>
              <a:rPr lang="en-US" dirty="0"/>
              <a:t>Date: Thu, 04 Oct 2004 12:00:00 GMT </a:t>
            </a:r>
          </a:p>
        </p:txBody>
      </p:sp>
    </p:spTree>
    <p:extLst>
      <p:ext uri="{BB962C8B-B14F-4D97-AF65-F5344CB8AC3E}">
        <p14:creationId xmlns:p14="http://schemas.microsoft.com/office/powerpoint/2010/main" val="180108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Extensibilitatea HTTP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FDC8B4-5D31-ACF5-3F1E-644848962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951" y="1901227"/>
            <a:ext cx="11832318" cy="4527551"/>
          </a:xfrm>
        </p:spPr>
        <p:txBody>
          <a:bodyPr>
            <a:noAutofit/>
          </a:bodyPr>
          <a:lstStyle/>
          <a:p>
            <a:pPr algn="just"/>
            <a:r>
              <a:rPr lang="en-US" sz="3400" dirty="0"/>
              <a:t>Se pot </a:t>
            </a:r>
            <a:r>
              <a:rPr lang="en-US" sz="3400" dirty="0" err="1"/>
              <a:t>defini</a:t>
            </a:r>
            <a:r>
              <a:rPr lang="en-US" sz="3400" dirty="0"/>
              <a:t> </a:t>
            </a:r>
            <a:r>
              <a:rPr lang="en-US" sz="3400" dirty="0" err="1"/>
              <a:t>propriile</a:t>
            </a:r>
            <a:r>
              <a:rPr lang="en-US" sz="3400" dirty="0"/>
              <a:t> </a:t>
            </a:r>
            <a:r>
              <a:rPr lang="en-US" sz="3400" dirty="0" err="1"/>
              <a:t>antete</a:t>
            </a:r>
            <a:r>
              <a:rPr lang="en-US" sz="3400" dirty="0"/>
              <a:t> HTTP:</a:t>
            </a:r>
          </a:p>
          <a:p>
            <a:pPr lvl="1" algn="just"/>
            <a:r>
              <a:rPr lang="en-US" dirty="0" err="1"/>
              <a:t>Marcate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mod canonic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prefixul</a:t>
            </a:r>
            <a:r>
              <a:rPr lang="en-US" dirty="0"/>
              <a:t> X-</a:t>
            </a:r>
            <a:r>
              <a:rPr lang="en-US" dirty="0" err="1"/>
              <a:t>nume</a:t>
            </a:r>
            <a:r>
              <a:rPr lang="en-US" dirty="0"/>
              <a:t>;</a:t>
            </a:r>
          </a:p>
          <a:p>
            <a:pPr lvl="1" algn="just"/>
            <a:r>
              <a:rPr lang="en-US" dirty="0"/>
              <a:t>Se pot </a:t>
            </a:r>
            <a:r>
              <a:rPr lang="en-US" dirty="0" err="1"/>
              <a:t>defini</a:t>
            </a:r>
            <a:r>
              <a:rPr lang="en-US" dirty="0"/>
              <a:t> </a:t>
            </a:r>
            <a:r>
              <a:rPr lang="en-US" dirty="0" err="1"/>
              <a:t>valori</a:t>
            </a:r>
            <a:r>
              <a:rPr lang="en-US" dirty="0"/>
              <a:t> propria pentru </a:t>
            </a:r>
            <a:r>
              <a:rPr lang="en-US" dirty="0" err="1"/>
              <a:t>antete</a:t>
            </a:r>
            <a:r>
              <a:rPr lang="en-US" dirty="0"/>
              <a:t> </a:t>
            </a:r>
            <a:r>
              <a:rPr lang="en-US" dirty="0" err="1"/>
              <a:t>existente</a:t>
            </a:r>
            <a:r>
              <a:rPr lang="en-US" dirty="0"/>
              <a:t>;</a:t>
            </a:r>
          </a:p>
          <a:p>
            <a:pPr lvl="1" algn="just"/>
            <a:r>
              <a:rPr lang="en-US" dirty="0" err="1"/>
              <a:t>Unele</a:t>
            </a:r>
            <a:r>
              <a:rPr lang="en-US" dirty="0"/>
              <a:t> </a:t>
            </a:r>
            <a:r>
              <a:rPr lang="en-US" dirty="0" err="1"/>
              <a:t>antete</a:t>
            </a:r>
            <a:r>
              <a:rPr lang="en-US" dirty="0"/>
              <a:t> pot </a:t>
            </a:r>
            <a:r>
              <a:rPr lang="en-US" dirty="0" err="1"/>
              <a:t>să</a:t>
            </a:r>
            <a:r>
              <a:rPr lang="en-US" dirty="0"/>
              <a:t> nu fie </a:t>
            </a:r>
            <a:r>
              <a:rPr lang="en-US" dirty="0" err="1"/>
              <a:t>implementate</a:t>
            </a:r>
            <a:r>
              <a:rPr lang="en-US" dirty="0"/>
              <a:t>.</a:t>
            </a:r>
          </a:p>
          <a:p>
            <a:pPr algn="just"/>
            <a:r>
              <a:rPr lang="en-US" sz="3400" dirty="0"/>
              <a:t>Se pot </a:t>
            </a:r>
            <a:r>
              <a:rPr lang="en-US" sz="3400" dirty="0" err="1"/>
              <a:t>crea</a:t>
            </a:r>
            <a:r>
              <a:rPr lang="en-US" sz="3400" dirty="0"/>
              <a:t> </a:t>
            </a:r>
            <a:r>
              <a:rPr lang="en-US" sz="3400" dirty="0" err="1"/>
              <a:t>propriile</a:t>
            </a:r>
            <a:r>
              <a:rPr lang="en-US" sz="3400" dirty="0"/>
              <a:t> </a:t>
            </a:r>
            <a:r>
              <a:rPr lang="en-US" sz="3400" dirty="0" err="1"/>
              <a:t>metode</a:t>
            </a:r>
            <a:r>
              <a:rPr lang="en-US" sz="3400" dirty="0"/>
              <a:t> HTTP:</a:t>
            </a:r>
          </a:p>
          <a:p>
            <a:pPr lvl="1" algn="just"/>
            <a:r>
              <a:rPr lang="en-US" dirty="0"/>
              <a:t>WebDAV (Web Distributing, Authoring and Versioning) </a:t>
            </a:r>
            <a:r>
              <a:rPr lang="en-US" dirty="0" err="1"/>
              <a:t>este</a:t>
            </a:r>
            <a:r>
              <a:rPr lang="en-US" dirty="0"/>
              <a:t> o </a:t>
            </a:r>
            <a:r>
              <a:rPr lang="en-US" dirty="0" err="1"/>
              <a:t>extensie</a:t>
            </a:r>
            <a:r>
              <a:rPr lang="en-US" dirty="0"/>
              <a:t> HTTP care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editarea</a:t>
            </a:r>
            <a:r>
              <a:rPr lang="en-US" dirty="0"/>
              <a:t> </a:t>
            </a:r>
            <a:r>
              <a:rPr lang="en-US" dirty="0" err="1"/>
              <a:t>resurselor</a:t>
            </a:r>
            <a:r>
              <a:rPr lang="en-US" dirty="0"/>
              <a:t> </a:t>
            </a:r>
            <a:r>
              <a:rPr lang="en-US" dirty="0" err="1"/>
              <a:t>publicate</a:t>
            </a:r>
            <a:r>
              <a:rPr lang="en-US" dirty="0"/>
              <a:t> pe un server Web cu un set </a:t>
            </a:r>
            <a:r>
              <a:rPr lang="en-US" dirty="0" err="1"/>
              <a:t>nou</a:t>
            </a:r>
            <a:r>
              <a:rPr lang="en-US" dirty="0"/>
              <a:t> de </a:t>
            </a:r>
            <a:r>
              <a:rPr lang="en-US" dirty="0" err="1"/>
              <a:t>verbe</a:t>
            </a:r>
            <a:r>
              <a:rPr lang="en-US" dirty="0"/>
              <a:t>;</a:t>
            </a:r>
          </a:p>
          <a:p>
            <a:pPr lvl="1" algn="just"/>
            <a:r>
              <a:rPr lang="en-US" dirty="0" err="1"/>
              <a:t>Unele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pot </a:t>
            </a:r>
            <a:r>
              <a:rPr lang="en-US" dirty="0" err="1"/>
              <a:t>să</a:t>
            </a:r>
            <a:r>
              <a:rPr lang="en-US" dirty="0"/>
              <a:t> nu fie </a:t>
            </a:r>
            <a:r>
              <a:rPr lang="en-US" dirty="0" err="1"/>
              <a:t>implementate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726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REST și JSON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FDC8B4-5D31-ACF5-3F1E-644848962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951" y="1901227"/>
            <a:ext cx="10582940" cy="4527551"/>
          </a:xfrm>
        </p:spPr>
        <p:txBody>
          <a:bodyPr>
            <a:noAutofit/>
          </a:bodyPr>
          <a:lstStyle/>
          <a:p>
            <a:pPr algn="just"/>
            <a:r>
              <a:rPr lang="ro-RO" dirty="0"/>
              <a:t>REST</a:t>
            </a:r>
            <a:r>
              <a:rPr lang="en-US" dirty="0"/>
              <a:t> (</a:t>
            </a:r>
            <a:r>
              <a:rPr lang="en-US" dirty="0" err="1"/>
              <a:t>REpresentational</a:t>
            </a:r>
            <a:r>
              <a:rPr lang="en-US" dirty="0"/>
              <a:t> State Transfer)</a:t>
            </a:r>
            <a:r>
              <a:rPr lang="ro-RO" dirty="0"/>
              <a:t>:</a:t>
            </a:r>
          </a:p>
          <a:p>
            <a:pPr lvl="1" algn="just"/>
            <a:r>
              <a:rPr lang="en-US" dirty="0" err="1"/>
              <a:t>Acces</a:t>
            </a:r>
            <a:r>
              <a:rPr lang="en-US" dirty="0"/>
              <a:t> la </a:t>
            </a:r>
            <a:r>
              <a:rPr lang="en-US" dirty="0" err="1"/>
              <a:t>obiecte</a:t>
            </a:r>
            <a:r>
              <a:rPr lang="en-US" dirty="0"/>
              <a:t> la </a:t>
            </a:r>
            <a:r>
              <a:rPr lang="en-US" dirty="0" err="1"/>
              <a:t>distanță</a:t>
            </a:r>
            <a:r>
              <a:rPr lang="en-US" dirty="0"/>
              <a:t> </a:t>
            </a:r>
            <a:r>
              <a:rPr lang="en-US" dirty="0" err="1"/>
              <a:t>peste</a:t>
            </a:r>
            <a:r>
              <a:rPr lang="en-US" dirty="0"/>
              <a:t> HTTP;</a:t>
            </a:r>
          </a:p>
          <a:p>
            <a:pPr lvl="1" algn="just"/>
            <a:r>
              <a:rPr lang="en-US" dirty="0"/>
              <a:t>Vocabular </a:t>
            </a:r>
            <a:r>
              <a:rPr lang="en-US" dirty="0" err="1"/>
              <a:t>limitat</a:t>
            </a:r>
            <a:r>
              <a:rPr lang="en-US" dirty="0"/>
              <a:t>;</a:t>
            </a:r>
          </a:p>
          <a:p>
            <a:pPr lvl="1" algn="just"/>
            <a:r>
              <a:rPr lang="en-US" dirty="0" err="1"/>
              <a:t>Identificarea</a:t>
            </a:r>
            <a:r>
              <a:rPr lang="en-US" dirty="0"/>
              <a:t> </a:t>
            </a:r>
            <a:r>
              <a:rPr lang="en-US" dirty="0" err="1"/>
              <a:t>semanticii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URL.</a:t>
            </a:r>
            <a:endParaRPr lang="ro-RO" dirty="0"/>
          </a:p>
          <a:p>
            <a:pPr algn="just"/>
            <a:r>
              <a:rPr lang="ro-RO" dirty="0"/>
              <a:t>JSON</a:t>
            </a:r>
            <a:r>
              <a:rPr lang="en-US" dirty="0"/>
              <a:t> (JavaScript Object Notation)</a:t>
            </a:r>
            <a:r>
              <a:rPr lang="ro-RO" dirty="0"/>
              <a:t>:</a:t>
            </a:r>
          </a:p>
          <a:p>
            <a:pPr lvl="1" algn="just"/>
            <a:r>
              <a:rPr lang="en-US" dirty="0"/>
              <a:t>Una </a:t>
            </a:r>
            <a:r>
              <a:rPr lang="en-US" dirty="0" err="1"/>
              <a:t>dintre</a:t>
            </a:r>
            <a:r>
              <a:rPr lang="en-US" dirty="0"/>
              <a:t> </a:t>
            </a:r>
            <a:r>
              <a:rPr lang="en-US" dirty="0" err="1"/>
              <a:t>reprezentările</a:t>
            </a:r>
            <a:r>
              <a:rPr lang="en-US" dirty="0"/>
              <a:t> native JavaScript pentru </a:t>
            </a:r>
            <a:r>
              <a:rPr lang="en-US" dirty="0" err="1"/>
              <a:t>obiecte</a:t>
            </a:r>
            <a:r>
              <a:rPr lang="en-US" dirty="0"/>
              <a:t>;</a:t>
            </a:r>
          </a:p>
          <a:p>
            <a:pPr lvl="1" algn="just"/>
            <a:r>
              <a:rPr lang="en-US" dirty="0" err="1"/>
              <a:t>Simplă</a:t>
            </a:r>
            <a:r>
              <a:rPr lang="en-US" dirty="0"/>
              <a:t>, nu </a:t>
            </a:r>
            <a:r>
              <a:rPr lang="en-US" dirty="0" err="1"/>
              <a:t>necesită</a:t>
            </a:r>
            <a:r>
              <a:rPr lang="en-US" dirty="0"/>
              <a:t> </a:t>
            </a:r>
            <a:r>
              <a:rPr lang="en-US" dirty="0" err="1"/>
              <a:t>descrierea</a:t>
            </a:r>
            <a:r>
              <a:rPr lang="en-US" dirty="0"/>
              <a:t> </a:t>
            </a:r>
            <a:r>
              <a:rPr lang="en-US" dirty="0" err="1"/>
              <a:t>tipului</a:t>
            </a:r>
            <a:r>
              <a:rPr lang="en-US" dirty="0"/>
              <a:t>.</a:t>
            </a:r>
          </a:p>
        </p:txBody>
      </p:sp>
      <p:pic>
        <p:nvPicPr>
          <p:cNvPr id="3" name="Picture 4" descr="What is REST? Use in industry">
            <a:extLst>
              <a:ext uri="{FF2B5EF4-FFF2-40B4-BE49-F238E27FC236}">
                <a16:creationId xmlns:a16="http://schemas.microsoft.com/office/drawing/2014/main" id="{ED335344-CA4E-0CA6-DA6E-05BE3419C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605" y="1901227"/>
            <a:ext cx="2103125" cy="140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Was ist JSON? und warum brauchst du es">
            <a:extLst>
              <a:ext uri="{FF2B5EF4-FFF2-40B4-BE49-F238E27FC236}">
                <a16:creationId xmlns:a16="http://schemas.microsoft.com/office/drawing/2014/main" id="{D556AA4E-C167-DDCE-CF25-E774DF7FC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761" y="3273859"/>
            <a:ext cx="2000812" cy="79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27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Descriere generală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2DBF87-F7A8-DF04-1731-F42EF7FF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265" y="1912209"/>
            <a:ext cx="11783470" cy="458114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Protocol de </a:t>
            </a:r>
            <a:r>
              <a:rPr lang="en-US" dirty="0" err="1"/>
              <a:t>nivel</a:t>
            </a:r>
            <a:r>
              <a:rPr lang="en-US" dirty="0"/>
              <a:t> de </a:t>
            </a:r>
            <a:r>
              <a:rPr lang="en-US" dirty="0" err="1"/>
              <a:t>aplicație</a:t>
            </a:r>
            <a:r>
              <a:rPr lang="ro-RO" dirty="0"/>
              <a:t>;</a:t>
            </a:r>
            <a:endParaRPr lang="en-US" dirty="0"/>
          </a:p>
          <a:p>
            <a:pPr algn="just"/>
            <a:r>
              <a:rPr lang="en-US" dirty="0" err="1"/>
              <a:t>Funcționează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maniera</a:t>
            </a:r>
            <a:r>
              <a:rPr lang="en-US" dirty="0"/>
              <a:t> </a:t>
            </a:r>
            <a:r>
              <a:rPr lang="en-US" dirty="0" err="1"/>
              <a:t>cerere</a:t>
            </a:r>
            <a:r>
              <a:rPr lang="en-US" dirty="0"/>
              <a:t>-</a:t>
            </a:r>
            <a:r>
              <a:rPr lang="ro-RO" dirty="0"/>
              <a:t>răspuns;</a:t>
            </a:r>
            <a:endParaRPr lang="en-US" dirty="0"/>
          </a:p>
          <a:p>
            <a:pPr algn="just"/>
            <a:r>
              <a:rPr lang="en-US" dirty="0" err="1"/>
              <a:t>Comunicare</a:t>
            </a:r>
            <a:r>
              <a:rPr lang="en-US" dirty="0"/>
              <a:t> </a:t>
            </a:r>
            <a:r>
              <a:rPr lang="en-US" dirty="0" err="1"/>
              <a:t>sincronă</a:t>
            </a:r>
            <a:r>
              <a:rPr lang="ro-RO" dirty="0"/>
              <a:t>;</a:t>
            </a:r>
            <a:endParaRPr lang="en-US" dirty="0"/>
          </a:p>
          <a:p>
            <a:pPr algn="just"/>
            <a:r>
              <a:rPr lang="en-US" dirty="0"/>
              <a:t>Date </a:t>
            </a:r>
            <a:r>
              <a:rPr lang="en-US" dirty="0" err="1"/>
              <a:t>transmise</a:t>
            </a:r>
            <a:r>
              <a:rPr lang="en-US" dirty="0"/>
              <a:t> </a:t>
            </a:r>
            <a:r>
              <a:rPr lang="ro-RO" dirty="0"/>
              <a:t>în mod </a:t>
            </a:r>
            <a:r>
              <a:rPr lang="en-US" dirty="0"/>
              <a:t>mixt:</a:t>
            </a:r>
            <a:endParaRPr lang="ro-RO" dirty="0"/>
          </a:p>
          <a:p>
            <a:pPr lvl="1" algn="just"/>
            <a:r>
              <a:rPr lang="en-US" sz="3400" dirty="0" err="1"/>
              <a:t>Antete</a:t>
            </a:r>
            <a:r>
              <a:rPr lang="ro-RO" sz="3400" dirty="0"/>
              <a:t> </a:t>
            </a:r>
            <a:r>
              <a:rPr lang="en-US" sz="3400" dirty="0"/>
              <a:t>– text</a:t>
            </a:r>
            <a:r>
              <a:rPr lang="ro-RO" sz="3400" dirty="0"/>
              <a:t>;</a:t>
            </a:r>
          </a:p>
          <a:p>
            <a:pPr lvl="1" algn="just"/>
            <a:r>
              <a:rPr lang="ro-RO" sz="3400" dirty="0"/>
              <a:t>C</a:t>
            </a:r>
            <a:r>
              <a:rPr lang="en-US" sz="3400" dirty="0" err="1"/>
              <a:t>orp</a:t>
            </a:r>
            <a:r>
              <a:rPr lang="en-US" sz="3400" dirty="0"/>
              <a:t> – </a:t>
            </a:r>
            <a:r>
              <a:rPr lang="en-US" sz="3400" dirty="0" err="1"/>
              <a:t>binar</a:t>
            </a:r>
            <a:r>
              <a:rPr lang="ro-RO" sz="3400" dirty="0"/>
              <a:t>.</a:t>
            </a:r>
            <a:endParaRPr lang="en-US" sz="3400" dirty="0"/>
          </a:p>
          <a:p>
            <a:pPr algn="just"/>
            <a:r>
              <a:rPr lang="en-US" dirty="0" err="1"/>
              <a:t>Inițierea</a:t>
            </a:r>
            <a:r>
              <a:rPr lang="en-US" dirty="0"/>
              <a:t> </a:t>
            </a:r>
            <a:r>
              <a:rPr lang="en-US" dirty="0" err="1"/>
              <a:t>comunicației</a:t>
            </a:r>
            <a:r>
              <a:rPr lang="en-US" dirty="0"/>
              <a:t> se face </a:t>
            </a:r>
            <a:r>
              <a:rPr lang="en-US" dirty="0" err="1"/>
              <a:t>doar</a:t>
            </a:r>
            <a:r>
              <a:rPr lang="en-US" dirty="0"/>
              <a:t> de </a:t>
            </a:r>
            <a:r>
              <a:rPr lang="en-US" dirty="0" err="1"/>
              <a:t>către</a:t>
            </a:r>
            <a:r>
              <a:rPr lang="en-US" dirty="0"/>
              <a:t> client</a:t>
            </a:r>
            <a:r>
              <a:rPr lang="ro-RO" dirty="0"/>
              <a:t>;</a:t>
            </a:r>
            <a:endParaRPr lang="en-US" dirty="0"/>
          </a:p>
          <a:p>
            <a:pPr algn="just"/>
            <a:r>
              <a:rPr lang="en-US" dirty="0"/>
              <a:t>Protocol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principiu</a:t>
            </a:r>
            <a:r>
              <a:rPr lang="en-US" dirty="0"/>
              <a:t> </a:t>
            </a:r>
            <a:r>
              <a:rPr lang="ro-RO" dirty="0"/>
              <a:t>fără starea conexiunii.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A212BC-D55C-5926-00C3-118FC937B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517" y="3074085"/>
            <a:ext cx="3842255" cy="152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27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AJAX</a:t>
            </a:r>
            <a:br>
              <a:rPr lang="ro-RO" dirty="0"/>
            </a:br>
            <a:r>
              <a:rPr lang="ro-RO" dirty="0"/>
              <a:t>Asynchronous JavaScript And XML 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FDC8B4-5D31-ACF5-3F1E-644848962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556" y="1692998"/>
            <a:ext cx="4627620" cy="2416969"/>
          </a:xfrm>
        </p:spPr>
        <p:txBody>
          <a:bodyPr>
            <a:noAutofit/>
          </a:bodyPr>
          <a:lstStyle/>
          <a:p>
            <a:r>
              <a:rPr lang="en-US" sz="2400" dirty="0"/>
              <a:t>AJAX </a:t>
            </a:r>
            <a:r>
              <a:rPr lang="en-US" sz="2400" dirty="0" err="1"/>
              <a:t>este</a:t>
            </a:r>
            <a:r>
              <a:rPr lang="en-US" sz="2400" dirty="0"/>
              <a:t> o </a:t>
            </a:r>
            <a:r>
              <a:rPr lang="en-US" sz="2400" dirty="0" err="1"/>
              <a:t>tehnologie</a:t>
            </a:r>
            <a:r>
              <a:rPr lang="en-US" sz="2400" dirty="0"/>
              <a:t> </a:t>
            </a:r>
            <a:r>
              <a:rPr lang="en-US" sz="2400" dirty="0" err="1"/>
              <a:t>folosită</a:t>
            </a:r>
            <a:r>
              <a:rPr lang="en-US" sz="2400" dirty="0"/>
              <a:t> de </a:t>
            </a:r>
            <a:r>
              <a:rPr lang="en-US" sz="2400" dirty="0" err="1"/>
              <a:t>aplicațiile</a:t>
            </a:r>
            <a:r>
              <a:rPr lang="en-US" sz="2400" dirty="0"/>
              <a:t> web interactive pentru a face </a:t>
            </a:r>
            <a:r>
              <a:rPr lang="en-US" sz="2400" dirty="0" err="1"/>
              <a:t>cereri</a:t>
            </a:r>
            <a:r>
              <a:rPr lang="en-US" sz="2400" dirty="0"/>
              <a:t> HTTP </a:t>
            </a:r>
            <a:r>
              <a:rPr lang="en-US" sz="2400" dirty="0" err="1"/>
              <a:t>către</a:t>
            </a:r>
            <a:r>
              <a:rPr lang="en-US" sz="2400" dirty="0"/>
              <a:t> server </a:t>
            </a:r>
            <a:r>
              <a:rPr lang="en-US" sz="2400" dirty="0" err="1"/>
              <a:t>fără</a:t>
            </a:r>
            <a:r>
              <a:rPr lang="en-US" sz="2400" dirty="0"/>
              <a:t> a </a:t>
            </a:r>
            <a:r>
              <a:rPr lang="en-US" sz="2400" dirty="0" err="1"/>
              <a:t>provoca</a:t>
            </a:r>
            <a:r>
              <a:rPr lang="en-US" sz="2400" dirty="0"/>
              <a:t> </a:t>
            </a:r>
            <a:r>
              <a:rPr lang="en-US" sz="2400" dirty="0" err="1"/>
              <a:t>tranziții</a:t>
            </a:r>
            <a:r>
              <a:rPr lang="en-US" sz="2400" dirty="0"/>
              <a:t> de </a:t>
            </a:r>
            <a:r>
              <a:rPr lang="en-US" sz="2400" dirty="0" err="1"/>
              <a:t>pagină</a:t>
            </a:r>
            <a:r>
              <a:rPr lang="en-US" sz="2400" dirty="0"/>
              <a:t>;</a:t>
            </a:r>
          </a:p>
          <a:p>
            <a:r>
              <a:rPr lang="en-US" sz="2400" dirty="0" err="1"/>
              <a:t>Cererile</a:t>
            </a:r>
            <a:r>
              <a:rPr lang="en-US" sz="2400" dirty="0"/>
              <a:t> trebuie </a:t>
            </a:r>
            <a:r>
              <a:rPr lang="en-US" sz="2400" dirty="0" err="1"/>
              <a:t>să</a:t>
            </a:r>
            <a:r>
              <a:rPr lang="en-US" sz="2400" dirty="0"/>
              <a:t> </a:t>
            </a:r>
            <a:r>
              <a:rPr lang="en-US" sz="2400" dirty="0" err="1"/>
              <a:t>meargă</a:t>
            </a:r>
            <a:r>
              <a:rPr lang="en-US" sz="2400" dirty="0"/>
              <a:t> pe </a:t>
            </a:r>
            <a:r>
              <a:rPr lang="en-US" sz="2400" dirty="0" err="1"/>
              <a:t>același</a:t>
            </a:r>
            <a:r>
              <a:rPr lang="en-US" sz="2400" dirty="0"/>
              <a:t> </a:t>
            </a:r>
            <a:r>
              <a:rPr lang="en-US" sz="2400" dirty="0" err="1"/>
              <a:t>domeniu</a:t>
            </a:r>
            <a:r>
              <a:rPr lang="en-US" sz="2400" dirty="0"/>
              <a:t> ca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pagina</a:t>
            </a:r>
            <a:r>
              <a:rPr lang="en-US" sz="2400" dirty="0"/>
              <a:t>.</a:t>
            </a:r>
          </a:p>
        </p:txBody>
      </p:sp>
      <p:pic>
        <p:nvPicPr>
          <p:cNvPr id="3" name="Picture 2" descr="Ajax Web Application">
            <a:extLst>
              <a:ext uri="{FF2B5EF4-FFF2-40B4-BE49-F238E27FC236}">
                <a16:creationId xmlns:a16="http://schemas.microsoft.com/office/drawing/2014/main" id="{FB7E6642-D152-ADC7-3B8F-E51116944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02" y="4210418"/>
            <a:ext cx="3600450" cy="247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D58FE6-08F0-6986-5FC3-5EE5B3321025}"/>
              </a:ext>
            </a:extLst>
          </p:cNvPr>
          <p:cNvSpPr/>
          <p:nvPr/>
        </p:nvSpPr>
        <p:spPr>
          <a:xfrm>
            <a:off x="4843608" y="1973643"/>
            <a:ext cx="7195787" cy="470898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&lt;script type="text/</a:t>
            </a:r>
            <a:r>
              <a:rPr lang="en-US" sz="2000" dirty="0" err="1"/>
              <a:t>javascript</a:t>
            </a:r>
            <a:r>
              <a:rPr lang="en-US" sz="2000" dirty="0"/>
              <a:t>"&gt;			</a:t>
            </a:r>
          </a:p>
          <a:p>
            <a:r>
              <a:rPr lang="en-US" sz="2000" dirty="0"/>
              <a:t>function </a:t>
            </a:r>
            <a:r>
              <a:rPr lang="en-US" sz="2000" dirty="0" err="1"/>
              <a:t>GetShoppingList</a:t>
            </a:r>
            <a:r>
              <a:rPr lang="en-US" sz="2000" dirty="0"/>
              <a:t>() </a:t>
            </a:r>
            <a:br>
              <a:rPr lang="en-US" sz="2000" dirty="0"/>
            </a:br>
            <a:r>
              <a:rPr lang="en-US" sz="2000" dirty="0"/>
              <a:t>{ </a:t>
            </a:r>
            <a:br>
              <a:rPr lang="en-US" sz="2000" dirty="0"/>
            </a:br>
            <a:r>
              <a:rPr lang="en-US" sz="2000" dirty="0"/>
              <a:t>    // Create an instance of the HTTP request object </a:t>
            </a:r>
            <a:br>
              <a:rPr lang="en-US" sz="2000" dirty="0"/>
            </a:br>
            <a:r>
              <a:rPr lang="en-US" sz="2000" dirty="0"/>
              <a:t>    var </a:t>
            </a:r>
            <a:r>
              <a:rPr lang="en-US" sz="2000" dirty="0" err="1"/>
              <a:t>xmlHttp</a:t>
            </a:r>
            <a:r>
              <a:rPr lang="en-US" sz="2000" dirty="0"/>
              <a:t> = new </a:t>
            </a:r>
            <a:r>
              <a:rPr lang="en-US" sz="2000" dirty="0" err="1"/>
              <a:t>XMLHttpRequest</a:t>
            </a:r>
            <a:r>
              <a:rPr lang="en-US" sz="2000" dirty="0"/>
              <a:t>(); </a:t>
            </a:r>
            <a:br>
              <a:rPr lang="en-US" sz="2000" dirty="0"/>
            </a:br>
            <a:r>
              <a:rPr lang="en-US" sz="2000" dirty="0"/>
              <a:t>    // Specify HTTP GET by default and supply the relative </a:t>
            </a:r>
            <a:r>
              <a:rPr lang="en-US" sz="2000" dirty="0" err="1"/>
              <a:t>url</a:t>
            </a:r>
            <a:r>
              <a:rPr lang="en-US" sz="2000" dirty="0"/>
              <a:t> </a:t>
            </a:r>
            <a:br>
              <a:rPr lang="en-US" sz="2000" dirty="0"/>
            </a:br>
            <a:r>
              <a:rPr lang="en-US" sz="2000" dirty="0"/>
              <a:t>    </a:t>
            </a:r>
            <a:r>
              <a:rPr lang="en-US" sz="2000" dirty="0" err="1"/>
              <a:t>xmlHttp.open</a:t>
            </a:r>
            <a:r>
              <a:rPr lang="en-US" sz="2000" dirty="0"/>
              <a:t>("GET", "getlist.aspx", false); </a:t>
            </a:r>
            <a:br>
              <a:rPr lang="en-US" sz="2000" dirty="0"/>
            </a:br>
            <a:r>
              <a:rPr lang="en-US" sz="2000" dirty="0"/>
              <a:t>     </a:t>
            </a:r>
            <a:br>
              <a:rPr lang="en-US" sz="2000" dirty="0"/>
            </a:br>
            <a:r>
              <a:rPr lang="en-US" sz="2000" dirty="0"/>
              <a:t>   // Start a synchronous AJAX request and wait for the response </a:t>
            </a:r>
            <a:br>
              <a:rPr lang="en-US" sz="2000" dirty="0"/>
            </a:br>
            <a:r>
              <a:rPr lang="en-US" sz="2000" dirty="0"/>
              <a:t>    </a:t>
            </a:r>
            <a:r>
              <a:rPr lang="en-US" sz="2000" dirty="0" err="1"/>
              <a:t>xmlHttp.send</a:t>
            </a:r>
            <a:r>
              <a:rPr lang="en-US" sz="2000" dirty="0"/>
              <a:t>(null); </a:t>
            </a:r>
            <a:br>
              <a:rPr lang="en-US" sz="2000" dirty="0"/>
            </a:br>
            <a:r>
              <a:rPr lang="en-US" sz="2000" dirty="0"/>
              <a:t>    var </a:t>
            </a:r>
            <a:r>
              <a:rPr lang="en-US" sz="2000" dirty="0" err="1"/>
              <a:t>targetNode</a:t>
            </a:r>
            <a:r>
              <a:rPr lang="en-US" sz="2000" dirty="0"/>
              <a:t> = </a:t>
            </a:r>
            <a:r>
              <a:rPr lang="en-US" sz="2000" dirty="0" err="1"/>
              <a:t>document.getElementById</a:t>
            </a:r>
            <a:r>
              <a:rPr lang="en-US" sz="2000" dirty="0"/>
              <a:t>("</a:t>
            </a:r>
            <a:r>
              <a:rPr lang="en-US" sz="2000" dirty="0" err="1"/>
              <a:t>divShoppingList</a:t>
            </a:r>
            <a:r>
              <a:rPr lang="en-US" sz="2000" dirty="0"/>
              <a:t>"); </a:t>
            </a:r>
            <a:br>
              <a:rPr lang="en-US" sz="2000" dirty="0"/>
            </a:br>
            <a:r>
              <a:rPr lang="en-US" sz="2000" dirty="0"/>
              <a:t>    // Use the HTML returned from server to create list </a:t>
            </a:r>
            <a:br>
              <a:rPr lang="en-US" sz="2000" dirty="0"/>
            </a:br>
            <a:r>
              <a:rPr lang="en-US" sz="2000" dirty="0"/>
              <a:t>    </a:t>
            </a:r>
            <a:r>
              <a:rPr lang="en-US" sz="2000" dirty="0" err="1"/>
              <a:t>targetNode.innerHTML</a:t>
            </a:r>
            <a:r>
              <a:rPr lang="en-US" sz="2000" dirty="0"/>
              <a:t> = </a:t>
            </a:r>
            <a:r>
              <a:rPr lang="en-US" sz="2000" dirty="0" err="1"/>
              <a:t>xmlHttp.responseText</a:t>
            </a:r>
            <a:r>
              <a:rPr lang="en-US" sz="2000" dirty="0"/>
              <a:t>; </a:t>
            </a:r>
            <a:br>
              <a:rPr lang="en-US" sz="2000" dirty="0"/>
            </a:br>
            <a:r>
              <a:rPr lang="en-US" sz="2000" dirty="0"/>
              <a:t>}				</a:t>
            </a:r>
          </a:p>
          <a:p>
            <a:r>
              <a:rPr lang="en-US" sz="2000" dirty="0"/>
              <a:t>&lt;/script&gt; </a:t>
            </a:r>
          </a:p>
        </p:txBody>
      </p:sp>
    </p:spTree>
    <p:extLst>
      <p:ext uri="{BB962C8B-B14F-4D97-AF65-F5344CB8AC3E}">
        <p14:creationId xmlns:p14="http://schemas.microsoft.com/office/powerpoint/2010/main" val="318113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CORS</a:t>
            </a:r>
            <a:br>
              <a:rPr lang="ro-RO" dirty="0"/>
            </a:br>
            <a:r>
              <a:rPr lang="ro-RO" dirty="0"/>
              <a:t>Cross-origin Resource Sharing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FDC8B4-5D31-ACF5-3F1E-644848962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951" y="1901227"/>
            <a:ext cx="11832318" cy="4527551"/>
          </a:xfrm>
        </p:spPr>
        <p:txBody>
          <a:bodyPr>
            <a:noAutofit/>
          </a:bodyPr>
          <a:lstStyle/>
          <a:p>
            <a:pPr algn="just"/>
            <a:r>
              <a:rPr lang="en-US" sz="3200" dirty="0" err="1"/>
              <a:t>Permite</a:t>
            </a:r>
            <a:r>
              <a:rPr lang="en-US" sz="3200" dirty="0"/>
              <a:t> </a:t>
            </a:r>
            <a:r>
              <a:rPr lang="en-US" sz="3200" dirty="0" err="1"/>
              <a:t>aplicației</a:t>
            </a:r>
            <a:r>
              <a:rPr lang="en-US" sz="3200" dirty="0"/>
              <a:t> JavaScript </a:t>
            </a:r>
            <a:r>
              <a:rPr lang="en-US" sz="3200" dirty="0" err="1"/>
              <a:t>dintr</a:t>
            </a:r>
            <a:r>
              <a:rPr lang="en-US" sz="3200" dirty="0"/>
              <a:t>-o </a:t>
            </a:r>
            <a:r>
              <a:rPr lang="en-US" sz="3200" dirty="0" err="1"/>
              <a:t>pagină</a:t>
            </a:r>
            <a:r>
              <a:rPr lang="en-US" sz="3200" dirty="0"/>
              <a:t> web </a:t>
            </a:r>
            <a:r>
              <a:rPr lang="en-US" sz="3200" dirty="0" err="1"/>
              <a:t>să</a:t>
            </a:r>
            <a:r>
              <a:rPr lang="en-US" sz="3200" dirty="0"/>
              <a:t> </a:t>
            </a:r>
            <a:r>
              <a:rPr lang="en-US" sz="3200" dirty="0" err="1"/>
              <a:t>facă</a:t>
            </a:r>
            <a:r>
              <a:rPr lang="en-US" sz="3200" dirty="0"/>
              <a:t> </a:t>
            </a:r>
            <a:r>
              <a:rPr lang="en-US" sz="3200" dirty="0" err="1"/>
              <a:t>apeluri</a:t>
            </a:r>
            <a:r>
              <a:rPr lang="en-US" sz="3200" dirty="0"/>
              <a:t> </a:t>
            </a:r>
            <a:r>
              <a:rPr lang="en-US" sz="3200" dirty="0" err="1"/>
              <a:t>XMLHttpRequests</a:t>
            </a:r>
            <a:r>
              <a:rPr lang="en-US" sz="3200" dirty="0"/>
              <a:t> </a:t>
            </a:r>
            <a:r>
              <a:rPr lang="en-US" sz="3200" dirty="0" err="1"/>
              <a:t>către</a:t>
            </a:r>
            <a:r>
              <a:rPr lang="en-US" sz="3200" dirty="0"/>
              <a:t> alt </a:t>
            </a:r>
            <a:r>
              <a:rPr lang="en-US" sz="3200" dirty="0" err="1"/>
              <a:t>domeniu</a:t>
            </a:r>
            <a:r>
              <a:rPr lang="en-US" sz="3200" dirty="0"/>
              <a:t>;</a:t>
            </a:r>
          </a:p>
          <a:p>
            <a:pPr algn="just"/>
            <a:r>
              <a:rPr lang="en-US" sz="3200" dirty="0" err="1"/>
              <a:t>Clientul</a:t>
            </a:r>
            <a:r>
              <a:rPr lang="en-US" sz="3200" dirty="0"/>
              <a:t> </a:t>
            </a:r>
            <a:r>
              <a:rPr lang="en-US" sz="3200" dirty="0" err="1"/>
              <a:t>trimite</a:t>
            </a:r>
            <a:r>
              <a:rPr lang="en-US" sz="3200" dirty="0"/>
              <a:t> </a:t>
            </a:r>
            <a:r>
              <a:rPr lang="en-US" sz="3200" dirty="0" err="1"/>
              <a:t>mai</a:t>
            </a:r>
            <a:r>
              <a:rPr lang="en-US" sz="3200" dirty="0"/>
              <a:t> </a:t>
            </a:r>
            <a:r>
              <a:rPr lang="en-US" sz="3200" dirty="0" err="1"/>
              <a:t>întâi</a:t>
            </a:r>
            <a:r>
              <a:rPr lang="en-US" sz="3200" dirty="0"/>
              <a:t> o </a:t>
            </a:r>
            <a:r>
              <a:rPr lang="en-US" sz="3200" dirty="0" err="1"/>
              <a:t>cerere</a:t>
            </a:r>
            <a:r>
              <a:rPr lang="en-US" sz="3200" dirty="0"/>
              <a:t> HTTP de tip OPTIONS </a:t>
            </a:r>
            <a:r>
              <a:rPr lang="en-US" sz="3200" dirty="0" err="1"/>
              <a:t>către</a:t>
            </a:r>
            <a:r>
              <a:rPr lang="en-US" sz="3200" dirty="0"/>
              <a:t> </a:t>
            </a:r>
            <a:r>
              <a:rPr lang="en-US" sz="3200" dirty="0" err="1"/>
              <a:t>resursa</a:t>
            </a:r>
            <a:r>
              <a:rPr lang="en-US" sz="3200" dirty="0"/>
              <a:t> de pe </a:t>
            </a:r>
            <a:r>
              <a:rPr lang="en-US" sz="3200" dirty="0" err="1"/>
              <a:t>celălalt</a:t>
            </a:r>
            <a:r>
              <a:rPr lang="en-US" sz="3200" dirty="0"/>
              <a:t> </a:t>
            </a:r>
            <a:r>
              <a:rPr lang="en-US" sz="3200" dirty="0" err="1"/>
              <a:t>domeniu</a:t>
            </a:r>
            <a:r>
              <a:rPr lang="en-US" sz="3200" dirty="0"/>
              <a:t>, pentru a </a:t>
            </a:r>
            <a:r>
              <a:rPr lang="en-US" sz="3200" dirty="0" err="1"/>
              <a:t>determina</a:t>
            </a:r>
            <a:r>
              <a:rPr lang="en-US" sz="3200" dirty="0"/>
              <a:t> </a:t>
            </a:r>
            <a:r>
              <a:rPr lang="en-US" sz="3200" dirty="0" err="1"/>
              <a:t>dacă</a:t>
            </a:r>
            <a:r>
              <a:rPr lang="en-US" sz="3200" dirty="0"/>
              <a:t> </a:t>
            </a:r>
            <a:r>
              <a:rPr lang="en-US" sz="3200" dirty="0" err="1"/>
              <a:t>solicitarea</a:t>
            </a:r>
            <a:r>
              <a:rPr lang="en-US" sz="3200" dirty="0"/>
              <a:t> </a:t>
            </a:r>
            <a:r>
              <a:rPr lang="en-US" sz="3200" dirty="0" err="1"/>
              <a:t>este</a:t>
            </a:r>
            <a:r>
              <a:rPr lang="en-US" sz="3200" dirty="0"/>
              <a:t> </a:t>
            </a:r>
            <a:r>
              <a:rPr lang="en-US" sz="3200" dirty="0" err="1"/>
              <a:t>sigură</a:t>
            </a:r>
            <a:r>
              <a:rPr lang="en-US" sz="3200" dirty="0"/>
              <a:t> de trimis;</a:t>
            </a:r>
          </a:p>
          <a:p>
            <a:pPr algn="just"/>
            <a:r>
              <a:rPr lang="en-US" sz="3200" dirty="0" err="1"/>
              <a:t>Dacă</a:t>
            </a:r>
            <a:r>
              <a:rPr lang="en-US" sz="3200" dirty="0"/>
              <a:t> </a:t>
            </a:r>
            <a:r>
              <a:rPr lang="en-US" sz="3200" dirty="0" err="1"/>
              <a:t>solicitările</a:t>
            </a:r>
            <a:r>
              <a:rPr lang="en-US" sz="3200" dirty="0"/>
              <a:t> de </a:t>
            </a:r>
            <a:r>
              <a:rPr lang="en-US" sz="3200" dirty="0" err="1"/>
              <a:t>domeniu</a:t>
            </a:r>
            <a:r>
              <a:rPr lang="en-US" sz="3200" dirty="0"/>
              <a:t> </a:t>
            </a:r>
            <a:r>
              <a:rPr lang="en-US" sz="3200" dirty="0" err="1"/>
              <a:t>încrucișat</a:t>
            </a:r>
            <a:r>
              <a:rPr lang="en-US" sz="3200" dirty="0"/>
              <a:t> sunt </a:t>
            </a:r>
            <a:r>
              <a:rPr lang="en-US" sz="3200" dirty="0" err="1"/>
              <a:t>făcute</a:t>
            </a:r>
            <a:r>
              <a:rPr lang="en-US" sz="3200" dirty="0"/>
              <a:t> </a:t>
            </a:r>
            <a:r>
              <a:rPr lang="en-US" sz="3200" dirty="0" err="1"/>
              <a:t>în</a:t>
            </a:r>
            <a:r>
              <a:rPr lang="en-US" sz="3200" dirty="0"/>
              <a:t> </a:t>
            </a:r>
            <a:r>
              <a:rPr lang="en-US" sz="3200" dirty="0" err="1"/>
              <a:t>siguranță</a:t>
            </a:r>
            <a:r>
              <a:rPr lang="en-US" sz="3200" dirty="0"/>
              <a:t>, </a:t>
            </a:r>
            <a:r>
              <a:rPr lang="en-US" sz="3200" dirty="0" err="1"/>
              <a:t>atunci</a:t>
            </a:r>
            <a:r>
              <a:rPr lang="en-US" sz="3200" dirty="0"/>
              <a:t> </a:t>
            </a:r>
            <a:r>
              <a:rPr lang="en-US" sz="3200" dirty="0" err="1"/>
              <a:t>serverul</a:t>
            </a:r>
            <a:r>
              <a:rPr lang="en-US" sz="3200" dirty="0"/>
              <a:t> </a:t>
            </a:r>
            <a:r>
              <a:rPr lang="en-US" sz="3200" dirty="0" err="1"/>
              <a:t>va</a:t>
            </a:r>
            <a:r>
              <a:rPr lang="en-US" sz="3200" dirty="0"/>
              <a:t> include </a:t>
            </a:r>
            <a:r>
              <a:rPr lang="en-US" sz="3200" dirty="0" err="1"/>
              <a:t>în</a:t>
            </a:r>
            <a:r>
              <a:rPr lang="en-US" sz="3200" dirty="0"/>
              <a:t> </a:t>
            </a:r>
            <a:r>
              <a:rPr lang="en-US" sz="3200" dirty="0" err="1"/>
              <a:t>anteturile</a:t>
            </a:r>
            <a:r>
              <a:rPr lang="en-US" sz="3200" dirty="0"/>
              <a:t> de </a:t>
            </a:r>
            <a:r>
              <a:rPr lang="en-US" sz="3200" dirty="0" err="1"/>
              <a:t>răspuns</a:t>
            </a:r>
            <a:r>
              <a:rPr lang="en-US" sz="3200" dirty="0"/>
              <a:t> Allow-Control-*.</a:t>
            </a:r>
          </a:p>
        </p:txBody>
      </p:sp>
    </p:spTree>
    <p:extLst>
      <p:ext uri="{BB962C8B-B14F-4D97-AF65-F5344CB8AC3E}">
        <p14:creationId xmlns:p14="http://schemas.microsoft.com/office/powerpoint/2010/main" val="1679234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CORS</a:t>
            </a:r>
            <a:br>
              <a:rPr lang="ro-RO" dirty="0"/>
            </a:br>
            <a:r>
              <a:rPr lang="ro-RO" dirty="0"/>
              <a:t>Cross-origin Resource Sharing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0C4568-CCE4-6983-DE26-6364829AD6F1}"/>
              </a:ext>
            </a:extLst>
          </p:cNvPr>
          <p:cNvSpPr/>
          <p:nvPr/>
        </p:nvSpPr>
        <p:spPr>
          <a:xfrm>
            <a:off x="1021797" y="1866940"/>
            <a:ext cx="10148406" cy="20621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/>
              <a:t>OPTIONS /resources/post-here/ HTTP/1.1</a:t>
            </a:r>
          </a:p>
          <a:p>
            <a:r>
              <a:rPr lang="en-US" sz="1600" dirty="0"/>
              <a:t>Host: </a:t>
            </a:r>
            <a:r>
              <a:rPr lang="en-US" sz="1600" dirty="0" err="1"/>
              <a:t>bar.other</a:t>
            </a:r>
            <a:endParaRPr lang="en-US" sz="1600" dirty="0"/>
          </a:p>
          <a:p>
            <a:r>
              <a:rPr lang="en-US" sz="1600" dirty="0"/>
              <a:t>User-Agent: Mozilla/5.0 (Macintosh; U; Intel Mac OS X 10.5; </a:t>
            </a:r>
            <a:r>
              <a:rPr lang="en-US" sz="1600" dirty="0" err="1"/>
              <a:t>en</a:t>
            </a:r>
            <a:r>
              <a:rPr lang="en-US" sz="1600" dirty="0"/>
              <a:t>-US; rv:1.9.1b3pre) Gecko/20081130 Minefield/3.1b3pre</a:t>
            </a:r>
          </a:p>
          <a:p>
            <a:r>
              <a:rPr lang="en-US" sz="1600" dirty="0"/>
              <a:t>Accept: text/</a:t>
            </a:r>
            <a:r>
              <a:rPr lang="en-US" sz="1600" dirty="0" err="1"/>
              <a:t>html,application</a:t>
            </a:r>
            <a:r>
              <a:rPr lang="en-US" sz="1600" dirty="0"/>
              <a:t>/</a:t>
            </a:r>
            <a:r>
              <a:rPr lang="en-US" sz="1600" dirty="0" err="1"/>
              <a:t>xhtml+xml,application</a:t>
            </a:r>
            <a:r>
              <a:rPr lang="en-US" sz="1600" dirty="0"/>
              <a:t>/</a:t>
            </a:r>
            <a:r>
              <a:rPr lang="en-US" sz="1600" dirty="0" err="1"/>
              <a:t>xml;q</a:t>
            </a:r>
            <a:r>
              <a:rPr lang="en-US" sz="1600" dirty="0"/>
              <a:t>=0.9,*/*;q=0.8</a:t>
            </a:r>
          </a:p>
          <a:p>
            <a:r>
              <a:rPr lang="en-US" sz="1600" dirty="0"/>
              <a:t>Connection: keep-alive</a:t>
            </a:r>
          </a:p>
          <a:p>
            <a:r>
              <a:rPr lang="en-US" sz="1600" dirty="0"/>
              <a:t>Origin: http://foo.example</a:t>
            </a:r>
          </a:p>
          <a:p>
            <a:r>
              <a:rPr lang="en-US" sz="1600" dirty="0"/>
              <a:t>Access-Control-Request-Method: POST</a:t>
            </a:r>
          </a:p>
          <a:p>
            <a:r>
              <a:rPr lang="en-US" sz="1600" dirty="0"/>
              <a:t>Access-Control-Request-Headers: X-PINGOTHER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8435DD-3B86-6898-D707-D6805DF11941}"/>
              </a:ext>
            </a:extLst>
          </p:cNvPr>
          <p:cNvSpPr/>
          <p:nvPr/>
        </p:nvSpPr>
        <p:spPr>
          <a:xfrm>
            <a:off x="1021795" y="4095257"/>
            <a:ext cx="10146530" cy="15696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/>
              <a:t>HTTP/1.1 200 OK</a:t>
            </a:r>
          </a:p>
          <a:p>
            <a:r>
              <a:rPr lang="en-US" sz="1600" dirty="0"/>
              <a:t>Date: Mon, 01 Dec 2008 01:15:39 GMT</a:t>
            </a:r>
          </a:p>
          <a:p>
            <a:r>
              <a:rPr lang="en-US" sz="1600" dirty="0"/>
              <a:t>Access-Control-Allow-Origin: http://foo.example</a:t>
            </a:r>
          </a:p>
          <a:p>
            <a:r>
              <a:rPr lang="en-US" sz="1600" dirty="0"/>
              <a:t>Access-Control-Allow-Methods: POST, GET, OPTIONS</a:t>
            </a:r>
          </a:p>
          <a:p>
            <a:r>
              <a:rPr lang="en-US" sz="1600" dirty="0"/>
              <a:t>Access-Control-Allow-Headers: X-PINGOTHER</a:t>
            </a:r>
          </a:p>
          <a:p>
            <a:r>
              <a:rPr lang="en-US" sz="1600" dirty="0"/>
              <a:t>Access-Control-Max-Age: 1728000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F49131-A71C-7948-1464-D3214465BAAA}"/>
              </a:ext>
            </a:extLst>
          </p:cNvPr>
          <p:cNvSpPr/>
          <p:nvPr/>
        </p:nvSpPr>
        <p:spPr>
          <a:xfrm>
            <a:off x="1021796" y="5831131"/>
            <a:ext cx="10146529" cy="8309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/>
              <a:t>POST /resources/post-here/ HTTP/1.1</a:t>
            </a:r>
          </a:p>
          <a:p>
            <a:r>
              <a:rPr lang="en-US" sz="1600" dirty="0"/>
              <a:t>Host: </a:t>
            </a:r>
            <a:r>
              <a:rPr lang="en-US" sz="1600" dirty="0" err="1"/>
              <a:t>bar.other</a:t>
            </a:r>
            <a:endParaRPr lang="en-US" sz="1600" dirty="0"/>
          </a:p>
          <a:p>
            <a:r>
              <a:rPr lang="en-US" sz="16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601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JSONP</a:t>
            </a:r>
            <a:br>
              <a:rPr lang="en-US" dirty="0"/>
            </a:br>
            <a:r>
              <a:rPr lang="en-US" sz="3600" dirty="0"/>
              <a:t>JavaScript Object Notation with Padding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FDC8B4-5D31-ACF5-3F1E-644848962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951" y="1901227"/>
            <a:ext cx="4788722" cy="4956773"/>
          </a:xfrm>
        </p:spPr>
        <p:txBody>
          <a:bodyPr>
            <a:noAutofit/>
          </a:bodyPr>
          <a:lstStyle/>
          <a:p>
            <a:r>
              <a:rPr lang="en-US" sz="2800" dirty="0" err="1"/>
              <a:t>Oferă</a:t>
            </a:r>
            <a:r>
              <a:rPr lang="en-US" sz="2800" dirty="0"/>
              <a:t> o </a:t>
            </a:r>
            <a:r>
              <a:rPr lang="en-US" sz="2800" dirty="0" err="1"/>
              <a:t>metodă</a:t>
            </a:r>
            <a:r>
              <a:rPr lang="en-US" sz="2800" dirty="0"/>
              <a:t> pentru a </a:t>
            </a:r>
            <a:r>
              <a:rPr lang="en-US" sz="2800" dirty="0" err="1"/>
              <a:t>solicita</a:t>
            </a:r>
            <a:r>
              <a:rPr lang="en-US" sz="2800" dirty="0"/>
              <a:t> date de la un server </a:t>
            </a:r>
            <a:r>
              <a:rPr lang="en-US" sz="2800" dirty="0" err="1"/>
              <a:t>dintr</a:t>
            </a:r>
            <a:r>
              <a:rPr lang="en-US" sz="2800" dirty="0"/>
              <a:t>-un </a:t>
            </a:r>
            <a:r>
              <a:rPr lang="en-US" sz="2800" dirty="0" err="1"/>
              <a:t>domeniu</a:t>
            </a:r>
            <a:r>
              <a:rPr lang="en-US" sz="2800" dirty="0"/>
              <a:t> </a:t>
            </a:r>
            <a:r>
              <a:rPr lang="en-US" sz="2800" dirty="0" err="1"/>
              <a:t>diferit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JSONP nu are </a:t>
            </a:r>
            <a:r>
              <a:rPr lang="en-US" sz="2800" dirty="0" err="1"/>
              <a:t>nicio</a:t>
            </a:r>
            <a:r>
              <a:rPr lang="en-US" sz="2800" dirty="0"/>
              <a:t> </a:t>
            </a:r>
            <a:r>
              <a:rPr lang="en-US" sz="2800" dirty="0" err="1"/>
              <a:t>legătură</a:t>
            </a:r>
            <a:r>
              <a:rPr lang="en-US" sz="2800" dirty="0"/>
              <a:t> cu Ajax, </a:t>
            </a:r>
            <a:r>
              <a:rPr lang="en-US" sz="2800" dirty="0" err="1"/>
              <a:t>deoarece</a:t>
            </a:r>
            <a:r>
              <a:rPr lang="en-US" sz="2800" dirty="0"/>
              <a:t> nu </a:t>
            </a:r>
            <a:r>
              <a:rPr lang="en-US" sz="2800" dirty="0" err="1"/>
              <a:t>folosește</a:t>
            </a:r>
            <a:r>
              <a:rPr lang="en-US" sz="2800" dirty="0"/>
              <a:t> </a:t>
            </a:r>
            <a:r>
              <a:rPr lang="en-US" sz="2800" dirty="0" err="1"/>
              <a:t>XMLHttpRequest</a:t>
            </a:r>
            <a:r>
              <a:rPr lang="en-US" sz="2800" dirty="0"/>
              <a:t>, ci include </a:t>
            </a:r>
            <a:r>
              <a:rPr lang="en-US" sz="2800" dirty="0" err="1"/>
              <a:t>resurse</a:t>
            </a:r>
            <a:r>
              <a:rPr lang="en-US" sz="2800" dirty="0"/>
              <a:t> </a:t>
            </a:r>
            <a:r>
              <a:rPr lang="en-US" sz="2800" dirty="0" err="1"/>
              <a:t>construite</a:t>
            </a:r>
            <a:r>
              <a:rPr lang="en-US" sz="2800" dirty="0"/>
              <a:t> </a:t>
            </a:r>
            <a:r>
              <a:rPr lang="en-US" sz="2800" dirty="0" err="1"/>
              <a:t>dinamic</a:t>
            </a:r>
            <a:r>
              <a:rPr lang="en-US" sz="2800" dirty="0"/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B85D62-8197-99E7-A8FB-A7FCF3C784A6}"/>
              </a:ext>
            </a:extLst>
          </p:cNvPr>
          <p:cNvSpPr/>
          <p:nvPr/>
        </p:nvSpPr>
        <p:spPr>
          <a:xfrm>
            <a:off x="5782379" y="2684959"/>
            <a:ext cx="3206805" cy="101566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function w3r_callback(data){</a:t>
            </a:r>
            <a:br>
              <a:rPr lang="en-US" sz="2000" dirty="0"/>
            </a:br>
            <a:r>
              <a:rPr lang="en-US" sz="2000" dirty="0"/>
              <a:t>     console.log(data);</a:t>
            </a:r>
            <a:br>
              <a:rPr lang="en-US" sz="2000" dirty="0"/>
            </a:br>
            <a:r>
              <a:rPr lang="en-US" sz="2000" dirty="0"/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E32294-DD19-A135-C289-1D8A7E379075}"/>
              </a:ext>
            </a:extLst>
          </p:cNvPr>
          <p:cNvSpPr/>
          <p:nvPr/>
        </p:nvSpPr>
        <p:spPr>
          <a:xfrm>
            <a:off x="461383" y="4734529"/>
            <a:ext cx="7049415" cy="4001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&lt;script </a:t>
            </a:r>
            <a:r>
              <a:rPr lang="en-US" sz="2000" dirty="0" err="1"/>
              <a:t>src</a:t>
            </a:r>
            <a:r>
              <a:rPr lang="en-US" sz="2000" dirty="0"/>
              <a:t>="http://www.example.com?q=w3r_callback"&gt;&lt;script&gt;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6D7C58-B11D-7C85-7AC8-8A63E3BC9D02}"/>
              </a:ext>
            </a:extLst>
          </p:cNvPr>
          <p:cNvSpPr/>
          <p:nvPr/>
        </p:nvSpPr>
        <p:spPr>
          <a:xfrm>
            <a:off x="7736230" y="4765281"/>
            <a:ext cx="3010233" cy="19389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w3r_callback({</a:t>
            </a:r>
            <a:br>
              <a:rPr lang="en-US" sz="2000" dirty="0"/>
            </a:br>
            <a:r>
              <a:rPr lang="en-US" sz="2000" dirty="0"/>
              <a:t>          "FirstName" : "</a:t>
            </a:r>
            <a:r>
              <a:rPr lang="en-US" sz="2000" dirty="0" err="1"/>
              <a:t>xyz</a:t>
            </a:r>
            <a:r>
              <a:rPr lang="en-US" sz="2000" dirty="0"/>
              <a:t>",</a:t>
            </a:r>
            <a:br>
              <a:rPr lang="en-US" sz="2000" dirty="0"/>
            </a:br>
            <a:r>
              <a:rPr lang="en-US" sz="2000" dirty="0"/>
              <a:t>          "</a:t>
            </a:r>
            <a:r>
              <a:rPr lang="en-US" sz="2000" dirty="0" err="1"/>
              <a:t>LastName</a:t>
            </a:r>
            <a:r>
              <a:rPr lang="en-US" sz="2000" dirty="0"/>
              <a:t>" : "</a:t>
            </a:r>
            <a:r>
              <a:rPr lang="en-US" sz="2000" dirty="0" err="1"/>
              <a:t>abc</a:t>
            </a:r>
            <a:r>
              <a:rPr lang="en-US" sz="2000" dirty="0"/>
              <a:t>",</a:t>
            </a:r>
            <a:br>
              <a:rPr lang="en-US" sz="2000" dirty="0"/>
            </a:br>
            <a:r>
              <a:rPr lang="en-US" sz="2000" dirty="0"/>
              <a:t>          "Grade" : "A"</a:t>
            </a:r>
            <a:br>
              <a:rPr lang="en-US" sz="2000" dirty="0"/>
            </a:br>
            <a:r>
              <a:rPr lang="en-US" sz="2000" dirty="0"/>
              <a:t>     }</a:t>
            </a:r>
            <a:br>
              <a:rPr lang="en-US" sz="2000" dirty="0"/>
            </a:br>
            <a:r>
              <a:rPr lang="en-US" sz="2000" dirty="0"/>
              <a:t>);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891F46-B08C-15AD-27FA-EC3EED50E5DC}"/>
              </a:ext>
            </a:extLst>
          </p:cNvPr>
          <p:cNvSpPr/>
          <p:nvPr/>
        </p:nvSpPr>
        <p:spPr>
          <a:xfrm>
            <a:off x="5786368" y="1806351"/>
            <a:ext cx="640563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 err="1"/>
              <a:t>Pasul</a:t>
            </a:r>
            <a:r>
              <a:rPr lang="en-US" sz="2600" dirty="0"/>
              <a:t> 1 - Se </a:t>
            </a:r>
            <a:r>
              <a:rPr lang="en-US" sz="2600" dirty="0" err="1"/>
              <a:t>scrie</a:t>
            </a:r>
            <a:r>
              <a:rPr lang="en-US" sz="2600" dirty="0"/>
              <a:t> </a:t>
            </a:r>
            <a:r>
              <a:rPr lang="en-US" sz="2600" dirty="0" err="1"/>
              <a:t>funcție</a:t>
            </a:r>
            <a:r>
              <a:rPr lang="en-US" sz="2600" dirty="0"/>
              <a:t> callback care </a:t>
            </a:r>
            <a:r>
              <a:rPr lang="en-US" sz="2600" dirty="0" err="1"/>
              <a:t>așteaptă</a:t>
            </a:r>
            <a:r>
              <a:rPr lang="en-US" sz="2600" dirty="0"/>
              <a:t> </a:t>
            </a:r>
            <a:r>
              <a:rPr lang="en-US" sz="2600" dirty="0" err="1"/>
              <a:t>argumente</a:t>
            </a:r>
            <a:r>
              <a:rPr lang="en-US" sz="2600" dirty="0"/>
              <a:t> de la server.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B1D319-8285-037E-95A9-E928CD9218D9}"/>
              </a:ext>
            </a:extLst>
          </p:cNvPr>
          <p:cNvSpPr/>
          <p:nvPr/>
        </p:nvSpPr>
        <p:spPr>
          <a:xfrm>
            <a:off x="461383" y="3771299"/>
            <a:ext cx="789839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 err="1"/>
              <a:t>Pasul</a:t>
            </a:r>
            <a:r>
              <a:rPr lang="en-US" sz="2600" dirty="0"/>
              <a:t> 2 – Se include un script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pagina</a:t>
            </a:r>
            <a:r>
              <a:rPr lang="en-US" sz="2600" dirty="0"/>
              <a:t> web care </a:t>
            </a:r>
            <a:r>
              <a:rPr lang="en-US" sz="2600" dirty="0" err="1"/>
              <a:t>conține</a:t>
            </a:r>
            <a:r>
              <a:rPr lang="en-US" sz="2600" dirty="0"/>
              <a:t> </a:t>
            </a:r>
            <a:r>
              <a:rPr lang="en-US" sz="2600" dirty="0" err="1"/>
              <a:t>funcția</a:t>
            </a:r>
            <a:r>
              <a:rPr lang="en-US" sz="2600" dirty="0"/>
              <a:t> de </a:t>
            </a:r>
            <a:r>
              <a:rPr lang="en-US" sz="2600" dirty="0" err="1"/>
              <a:t>apelare</a:t>
            </a:r>
            <a:r>
              <a:rPr lang="en-US" sz="2600" dirty="0"/>
              <a:t> </a:t>
            </a:r>
            <a:r>
              <a:rPr lang="en-US" sz="2600" dirty="0" err="1"/>
              <a:t>creată</a:t>
            </a:r>
            <a:r>
              <a:rPr lang="en-US" sz="2600" dirty="0"/>
              <a:t> la </a:t>
            </a:r>
            <a:r>
              <a:rPr lang="en-US" sz="2600" dirty="0" err="1"/>
              <a:t>pasul</a:t>
            </a:r>
            <a:r>
              <a:rPr lang="en-US" sz="2600" dirty="0"/>
              <a:t> 1 ca </a:t>
            </a:r>
            <a:r>
              <a:rPr lang="en-US" sz="2600" dirty="0" err="1"/>
              <a:t>parametru</a:t>
            </a:r>
            <a:r>
              <a:rPr lang="en-US" sz="2600" dirty="0"/>
              <a:t>.</a:t>
            </a:r>
          </a:p>
        </p:txBody>
      </p:sp>
      <p:pic>
        <p:nvPicPr>
          <p:cNvPr id="1026" name="Picture 2" descr="JSONP - Wikipedia, la enciclopedia libre">
            <a:extLst>
              <a:ext uri="{FF2B5EF4-FFF2-40B4-BE49-F238E27FC236}">
                <a16:creationId xmlns:a16="http://schemas.microsoft.com/office/drawing/2014/main" id="{CA8AE9EA-34C4-127E-001E-568640E2D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649" y="2948147"/>
            <a:ext cx="205740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49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Servere</a:t>
            </a:r>
            <a:r>
              <a:rPr lang="en-US" dirty="0"/>
              <a:t> </a:t>
            </a:r>
            <a:r>
              <a:rPr lang="ro-RO" dirty="0"/>
              <a:t>W</a:t>
            </a:r>
            <a:r>
              <a:rPr lang="en-US" dirty="0"/>
              <a:t>eb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FDC8B4-5D31-ACF5-3F1E-644848962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950" y="1901228"/>
            <a:ext cx="8658667" cy="2275918"/>
          </a:xfrm>
        </p:spPr>
        <p:txBody>
          <a:bodyPr>
            <a:noAutofit/>
          </a:bodyPr>
          <a:lstStyle/>
          <a:p>
            <a:pPr algn="just"/>
            <a:r>
              <a:rPr lang="en-US" sz="3400" dirty="0" err="1"/>
              <a:t>Livrează</a:t>
            </a:r>
            <a:r>
              <a:rPr lang="en-US" sz="3400" dirty="0"/>
              <a:t> </a:t>
            </a:r>
            <a:r>
              <a:rPr lang="en-US" sz="3400" dirty="0" err="1"/>
              <a:t>resurse</a:t>
            </a:r>
            <a:r>
              <a:rPr lang="en-US" sz="3400" dirty="0"/>
              <a:t> </a:t>
            </a:r>
            <a:r>
              <a:rPr lang="ro-RO" sz="3400" dirty="0"/>
              <a:t>W</a:t>
            </a:r>
            <a:r>
              <a:rPr lang="en-US" sz="3400" dirty="0"/>
              <a:t>eb</a:t>
            </a:r>
            <a:r>
              <a:rPr lang="ro-RO" sz="3400" dirty="0"/>
              <a:t>;</a:t>
            </a:r>
            <a:endParaRPr lang="en-US" sz="3400" dirty="0"/>
          </a:p>
          <a:p>
            <a:pPr algn="just"/>
            <a:r>
              <a:rPr lang="en-US" sz="3400" dirty="0" err="1"/>
              <a:t>Execută</a:t>
            </a:r>
            <a:r>
              <a:rPr lang="en-US" sz="3400" dirty="0"/>
              <a:t> cod </a:t>
            </a:r>
            <a:r>
              <a:rPr lang="en-US" sz="3400" dirty="0" err="1"/>
              <a:t>prin</a:t>
            </a:r>
            <a:r>
              <a:rPr lang="en-US" sz="3400" dirty="0"/>
              <a:t> </a:t>
            </a:r>
            <a:r>
              <a:rPr lang="en-US" sz="3400" dirty="0" err="1"/>
              <a:t>intermediul</a:t>
            </a:r>
            <a:r>
              <a:rPr lang="en-US" sz="3400" dirty="0"/>
              <a:t> </a:t>
            </a:r>
            <a:r>
              <a:rPr lang="en-US" sz="3400" dirty="0" err="1"/>
              <a:t>unor</a:t>
            </a:r>
            <a:r>
              <a:rPr lang="en-US" sz="3400" dirty="0"/>
              <a:t> </a:t>
            </a:r>
            <a:r>
              <a:rPr lang="en-US" sz="3400" dirty="0" err="1"/>
              <a:t>containere</a:t>
            </a:r>
            <a:r>
              <a:rPr lang="ro-RO" sz="3400" dirty="0"/>
              <a:t>;</a:t>
            </a:r>
            <a:endParaRPr lang="en-US" sz="3400" dirty="0"/>
          </a:p>
          <a:p>
            <a:pPr algn="just"/>
            <a:r>
              <a:rPr lang="en-US" sz="3400" dirty="0" err="1"/>
              <a:t>Suportă</a:t>
            </a:r>
            <a:r>
              <a:rPr lang="en-US" sz="3400" dirty="0"/>
              <a:t> virtual hosting, </a:t>
            </a:r>
            <a:r>
              <a:rPr lang="en-US" sz="3400" dirty="0" err="1"/>
              <a:t>securitate</a:t>
            </a:r>
            <a:r>
              <a:rPr lang="ro-RO" sz="3400" dirty="0"/>
              <a:t>,</a:t>
            </a:r>
            <a:r>
              <a:rPr lang="en-US" sz="3400" dirty="0"/>
              <a:t> etc.</a:t>
            </a:r>
            <a:r>
              <a:rPr lang="ro-RO" sz="3400" dirty="0"/>
              <a:t>;</a:t>
            </a:r>
            <a:endParaRPr lang="en-US" sz="3400" dirty="0"/>
          </a:p>
          <a:p>
            <a:pPr algn="just"/>
            <a:r>
              <a:rPr lang="en-US" sz="3400" dirty="0"/>
              <a:t>Apache, NGINX, IIS</a:t>
            </a:r>
            <a:r>
              <a:rPr lang="ro-RO" sz="3400" dirty="0"/>
              <a:t>,</a:t>
            </a:r>
            <a:r>
              <a:rPr lang="en-US" sz="3400" dirty="0"/>
              <a:t> etc.</a:t>
            </a:r>
          </a:p>
        </p:txBody>
      </p:sp>
      <p:pic>
        <p:nvPicPr>
          <p:cNvPr id="3" name="Picture 2" descr="Chapter 5 Web Servers | Introduction to Web Mapping">
            <a:extLst>
              <a:ext uri="{FF2B5EF4-FFF2-40B4-BE49-F238E27FC236}">
                <a16:creationId xmlns:a16="http://schemas.microsoft.com/office/drawing/2014/main" id="{A010B979-B72F-FCEE-32E4-10B74BA9A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139" y="3039187"/>
            <a:ext cx="4651861" cy="194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NGINX | High Performance Load Balancer, Web Server, &amp;amp; Reverse Proxy">
            <a:extLst>
              <a:ext uri="{FF2B5EF4-FFF2-40B4-BE49-F238E27FC236}">
                <a16:creationId xmlns:a16="http://schemas.microsoft.com/office/drawing/2014/main" id="{68E2F86C-1078-22F4-CC45-7563D1D47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44" y="6007911"/>
            <a:ext cx="2797782" cy="93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Apache Png Transparent Images – Free PNG Images Vector, PSD, Clipart,  Templates">
            <a:extLst>
              <a:ext uri="{FF2B5EF4-FFF2-40B4-BE49-F238E27FC236}">
                <a16:creationId xmlns:a16="http://schemas.microsoft.com/office/drawing/2014/main" id="{FFD23111-28AC-A6B4-F237-45F21AF58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97935"/>
            <a:ext cx="2213175" cy="1521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Managed Microsoft IIS - Hybrid Cloud and IT Solutions">
            <a:extLst>
              <a:ext uri="{FF2B5EF4-FFF2-40B4-BE49-F238E27FC236}">
                <a16:creationId xmlns:a16="http://schemas.microsoft.com/office/drawing/2014/main" id="{DAC7BD99-6B61-15F8-7F94-977A87023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012" y="5654919"/>
            <a:ext cx="2777194" cy="92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8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Cum </a:t>
            </a:r>
            <a:r>
              <a:rPr lang="en-US" dirty="0" err="1"/>
              <a:t>implementăm</a:t>
            </a:r>
            <a:br>
              <a:rPr lang="en-US" dirty="0"/>
            </a:br>
            <a:r>
              <a:rPr lang="en-US" dirty="0"/>
              <a:t>un server Web?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AB6805D-71B0-2CAA-D9D5-7F8F052D9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35" y="1954175"/>
            <a:ext cx="5632825" cy="4653203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58D21D-88E2-0048-BA80-74BAD10F6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2536" y="2579348"/>
            <a:ext cx="6010329" cy="3402856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11FB05-235A-4546-782C-9991019FFC19}"/>
              </a:ext>
            </a:extLst>
          </p:cNvPr>
          <p:cNvSpPr txBox="1"/>
          <p:nvPr/>
        </p:nvSpPr>
        <p:spPr>
          <a:xfrm>
            <a:off x="4159826" y="2136051"/>
            <a:ext cx="7843039" cy="3693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          https://github.com/nemedi/retele-de-calculatoare/tree/master/webserver</a:t>
            </a:r>
          </a:p>
        </p:txBody>
      </p:sp>
      <p:pic>
        <p:nvPicPr>
          <p:cNvPr id="6" name="Picture 6" descr="GitHub Colored Logo PNG Vector (SVG) Free Download">
            <a:extLst>
              <a:ext uri="{FF2B5EF4-FFF2-40B4-BE49-F238E27FC236}">
                <a16:creationId xmlns:a16="http://schemas.microsoft.com/office/drawing/2014/main" id="{678D604D-76F2-FBB8-B78D-2A1EA473C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502" y="2062085"/>
            <a:ext cx="531435" cy="51726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553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Cum </a:t>
            </a:r>
            <a:r>
              <a:rPr lang="en-US" dirty="0" err="1"/>
              <a:t>implementăm</a:t>
            </a:r>
            <a:br>
              <a:rPr lang="en-US" dirty="0"/>
            </a:br>
            <a:r>
              <a:rPr lang="en-US" dirty="0"/>
              <a:t>un server Web?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966E22-67AB-5668-AB75-E287A87B3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60" y="1247865"/>
            <a:ext cx="5892279" cy="5466408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64BDBA-B829-27B7-83E6-2AC58CBD4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283" y="1247865"/>
            <a:ext cx="7026257" cy="2319226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945AD9-1880-5302-2FD9-29F3FA78D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4778" y="4193938"/>
            <a:ext cx="6056311" cy="2311314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BC6448E-47C4-B58A-E55B-03C9BE20B313}"/>
              </a:ext>
            </a:extLst>
          </p:cNvPr>
          <p:cNvCxnSpPr>
            <a:endCxn id="6" idx="1"/>
          </p:cNvCxnSpPr>
          <p:nvPr/>
        </p:nvCxnSpPr>
        <p:spPr>
          <a:xfrm flipV="1">
            <a:off x="1946246" y="2407478"/>
            <a:ext cx="3122037" cy="2491693"/>
          </a:xfrm>
          <a:prstGeom prst="bentConnector3">
            <a:avLst>
              <a:gd name="adj1" fmla="val 92992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F0F2F95-F28B-837E-7A03-16BC1FDA7097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946246" y="5226915"/>
            <a:ext cx="3968532" cy="122680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26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Cum </a:t>
            </a:r>
            <a:r>
              <a:rPr lang="en-US" dirty="0" err="1"/>
              <a:t>implementăm</a:t>
            </a:r>
            <a:br>
              <a:rPr lang="en-US" dirty="0"/>
            </a:br>
            <a:r>
              <a:rPr lang="en-US" dirty="0"/>
              <a:t>un server Web?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B90577-BF70-3E4C-92F8-14E555B18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" y="1610711"/>
            <a:ext cx="5534962" cy="5111058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E6F69E-060C-D855-A5C5-C150C5335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414" y="1594398"/>
            <a:ext cx="6303346" cy="3669204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340BBB4-DC79-66DB-93C3-C89FD47D0F8B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1239520" y="3429000"/>
            <a:ext cx="4506894" cy="309880"/>
          </a:xfrm>
          <a:prstGeom prst="bentConnector3">
            <a:avLst>
              <a:gd name="adj1" fmla="val 5924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7FB3BF03-4672-BDAD-427A-F0DCF8BD3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6414" y="5353478"/>
            <a:ext cx="4938188" cy="929721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78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Cum </a:t>
            </a:r>
            <a:r>
              <a:rPr lang="en-US" dirty="0" err="1"/>
              <a:t>implementăm</a:t>
            </a:r>
            <a:br>
              <a:rPr lang="en-US" dirty="0"/>
            </a:br>
            <a:r>
              <a:rPr lang="en-US" dirty="0"/>
              <a:t>un server Web?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D55F6F-4876-C9CE-7C1C-6DD468250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4" y="75014"/>
            <a:ext cx="5515583" cy="6645641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42D4F1-87AC-1C41-1C26-DC9B66C6C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325" y="1906620"/>
            <a:ext cx="6338267" cy="4814035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620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Analiza</a:t>
            </a:r>
            <a:r>
              <a:rPr lang="en-US" dirty="0"/>
              <a:t> </a:t>
            </a:r>
            <a:r>
              <a:rPr lang="en-US" dirty="0" err="1"/>
              <a:t>traficului</a:t>
            </a:r>
            <a:br>
              <a:rPr lang="en-US" dirty="0"/>
            </a:br>
            <a:r>
              <a:rPr lang="en-US" dirty="0"/>
              <a:t>cu Wireshark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042C399-F1D0-D696-8E1A-A6AEB4190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385" y="2057064"/>
            <a:ext cx="1950460" cy="166391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 err="1"/>
              <a:t>Folosind</a:t>
            </a:r>
            <a:r>
              <a:rPr lang="en-US" dirty="0"/>
              <a:t> </a:t>
            </a:r>
            <a:r>
              <a:rPr lang="en-US" dirty="0" err="1"/>
              <a:t>filtrul</a:t>
            </a:r>
            <a:r>
              <a:rPr lang="en-US" dirty="0"/>
              <a:t> http</a:t>
            </a:r>
          </a:p>
        </p:txBody>
      </p:sp>
      <p:pic>
        <p:nvPicPr>
          <p:cNvPr id="15" name="Picture 1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203B568-BA6C-0698-B2D9-3A439C381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845" y="1449539"/>
            <a:ext cx="7898509" cy="56257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92C31E0-734F-8847-B0C3-411F59047CB5}"/>
              </a:ext>
            </a:extLst>
          </p:cNvPr>
          <p:cNvSpPr/>
          <p:nvPr/>
        </p:nvSpPr>
        <p:spPr>
          <a:xfrm>
            <a:off x="2719850" y="2057064"/>
            <a:ext cx="812622" cy="44276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F9FE95-721F-3338-CD27-C60124678E6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1617044" y="2278445"/>
            <a:ext cx="1102806" cy="10711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59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Comunicare</a:t>
            </a:r>
            <a:r>
              <a:rPr lang="en-US" dirty="0"/>
              <a:t> </a:t>
            </a:r>
            <a:r>
              <a:rPr lang="en-US" dirty="0" err="1"/>
              <a:t>sincronă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DF10EE3-A5B1-A318-D918-20E218C17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510" y="1792586"/>
            <a:ext cx="11204048" cy="5049455"/>
          </a:xfrm>
        </p:spPr>
        <p:txBody>
          <a:bodyPr>
            <a:noAutofit/>
          </a:bodyPr>
          <a:lstStyle/>
          <a:p>
            <a:pPr algn="just"/>
            <a:r>
              <a:rPr lang="en-US" sz="3400" dirty="0" err="1"/>
              <a:t>Sesiunea</a:t>
            </a:r>
            <a:r>
              <a:rPr lang="en-US" sz="3400" dirty="0"/>
              <a:t> HTTP </a:t>
            </a:r>
            <a:r>
              <a:rPr lang="en-US" sz="3400" dirty="0" err="1"/>
              <a:t>este</a:t>
            </a:r>
            <a:r>
              <a:rPr lang="en-US" sz="3400" dirty="0"/>
              <a:t> </a:t>
            </a:r>
            <a:r>
              <a:rPr lang="en-US" sz="3400" dirty="0" err="1"/>
              <a:t>formată</a:t>
            </a:r>
            <a:r>
              <a:rPr lang="en-US" sz="3400" dirty="0"/>
              <a:t> din </a:t>
            </a:r>
            <a:r>
              <a:rPr lang="en-US" sz="3400" dirty="0" err="1"/>
              <a:t>cererea</a:t>
            </a:r>
            <a:r>
              <a:rPr lang="en-US" sz="3400" dirty="0"/>
              <a:t> </a:t>
            </a:r>
            <a:r>
              <a:rPr lang="en-US" sz="3400" dirty="0" err="1"/>
              <a:t>clientului</a:t>
            </a:r>
            <a:r>
              <a:rPr lang="en-US" sz="3400" dirty="0"/>
              <a:t> </a:t>
            </a:r>
            <a:r>
              <a:rPr lang="en-US" sz="3400" dirty="0" err="1"/>
              <a:t>și</a:t>
            </a:r>
            <a:r>
              <a:rPr lang="en-US" sz="3400" dirty="0"/>
              <a:t> </a:t>
            </a:r>
            <a:r>
              <a:rPr lang="en-US" sz="3400" dirty="0" err="1"/>
              <a:t>răspunsul</a:t>
            </a:r>
            <a:r>
              <a:rPr lang="en-US" sz="3400" dirty="0"/>
              <a:t> </a:t>
            </a:r>
            <a:r>
              <a:rPr lang="en-US" sz="3400" dirty="0" err="1"/>
              <a:t>serverului</a:t>
            </a:r>
            <a:r>
              <a:rPr lang="ro-RO" sz="3400" dirty="0"/>
              <a:t>;</a:t>
            </a:r>
            <a:endParaRPr lang="en-US" sz="3400" dirty="0"/>
          </a:p>
          <a:p>
            <a:pPr algn="just"/>
            <a:r>
              <a:rPr lang="en-US" sz="3400" dirty="0"/>
              <a:t>Nu se </a:t>
            </a:r>
            <a:r>
              <a:rPr lang="en-US" sz="3400" dirty="0" err="1"/>
              <a:t>menține</a:t>
            </a:r>
            <a:r>
              <a:rPr lang="en-US" sz="3400" dirty="0"/>
              <a:t> stare </a:t>
            </a:r>
            <a:r>
              <a:rPr lang="en-US" sz="3400" dirty="0" err="1"/>
              <a:t>între</a:t>
            </a:r>
            <a:r>
              <a:rPr lang="en-US" sz="3400" dirty="0"/>
              <a:t> </a:t>
            </a:r>
            <a:r>
              <a:rPr lang="ro-RO" sz="3400" dirty="0"/>
              <a:t>cereri</a:t>
            </a:r>
            <a:r>
              <a:rPr lang="en-US" sz="3400" dirty="0"/>
              <a:t> </a:t>
            </a:r>
            <a:r>
              <a:rPr lang="en-US" sz="3400" dirty="0" err="1"/>
              <a:t>succesive</a:t>
            </a:r>
            <a:r>
              <a:rPr lang="ro-RO" sz="3400" dirty="0"/>
              <a:t>;</a:t>
            </a:r>
            <a:endParaRPr lang="en-US" sz="3400" dirty="0"/>
          </a:p>
          <a:p>
            <a:pPr algn="just"/>
            <a:r>
              <a:rPr lang="en-US" sz="3400" dirty="0"/>
              <a:t>Pentru </a:t>
            </a:r>
            <a:r>
              <a:rPr lang="en-US" sz="3400" dirty="0" err="1"/>
              <a:t>menținerea</a:t>
            </a:r>
            <a:r>
              <a:rPr lang="en-US" sz="3400" dirty="0"/>
              <a:t> </a:t>
            </a:r>
            <a:r>
              <a:rPr lang="en-US" sz="3400" dirty="0" err="1"/>
              <a:t>stării</a:t>
            </a:r>
            <a:r>
              <a:rPr lang="en-US" sz="3400" dirty="0"/>
              <a:t> </a:t>
            </a:r>
            <a:r>
              <a:rPr lang="en-US" sz="3400" dirty="0" err="1"/>
              <a:t>unei</a:t>
            </a:r>
            <a:r>
              <a:rPr lang="en-US" sz="3400" dirty="0"/>
              <a:t> </a:t>
            </a:r>
            <a:r>
              <a:rPr lang="en-US" sz="3400" dirty="0" err="1"/>
              <a:t>aplicații</a:t>
            </a:r>
            <a:r>
              <a:rPr lang="en-US" sz="3400" dirty="0"/>
              <a:t> se </a:t>
            </a:r>
            <a:r>
              <a:rPr lang="en-US" sz="3400" dirty="0" err="1"/>
              <a:t>utilizează</a:t>
            </a:r>
            <a:r>
              <a:rPr lang="en-US" sz="3400" dirty="0"/>
              <a:t> header-</a:t>
            </a:r>
            <a:r>
              <a:rPr lang="en-US" sz="3400" dirty="0" err="1"/>
              <a:t>ele</a:t>
            </a:r>
            <a:r>
              <a:rPr lang="en-US" sz="3400" dirty="0"/>
              <a:t> (fie </a:t>
            </a:r>
            <a:r>
              <a:rPr lang="en-US" sz="3400" dirty="0" err="1"/>
              <a:t>prin</a:t>
            </a:r>
            <a:r>
              <a:rPr lang="en-US" sz="3400" dirty="0"/>
              <a:t> </a:t>
            </a:r>
            <a:r>
              <a:rPr lang="en-US" sz="3400" dirty="0" err="1"/>
              <a:t>sesiuni</a:t>
            </a:r>
            <a:r>
              <a:rPr lang="en-US" sz="3400" dirty="0"/>
              <a:t> </a:t>
            </a:r>
            <a:r>
              <a:rPr lang="en-US" sz="3400" dirty="0" err="1"/>
              <a:t>sau</a:t>
            </a:r>
            <a:r>
              <a:rPr lang="en-US" sz="3400" dirty="0"/>
              <a:t> </a:t>
            </a:r>
            <a:r>
              <a:rPr lang="en-US" sz="3400" dirty="0" err="1"/>
              <a:t>prin</a:t>
            </a:r>
            <a:r>
              <a:rPr lang="en-US" sz="3400" dirty="0"/>
              <a:t> cookies)</a:t>
            </a:r>
            <a:r>
              <a:rPr lang="ro-RO" sz="3400" dirty="0"/>
              <a:t>;</a:t>
            </a:r>
          </a:p>
          <a:p>
            <a:pPr algn="just"/>
            <a:r>
              <a:rPr lang="en-US" sz="3400" dirty="0" err="1"/>
              <a:t>După</a:t>
            </a:r>
            <a:r>
              <a:rPr lang="en-US" sz="3400" dirty="0"/>
              <a:t> </a:t>
            </a:r>
            <a:r>
              <a:rPr lang="en-US" sz="3400" dirty="0" err="1"/>
              <a:t>ce</a:t>
            </a:r>
            <a:r>
              <a:rPr lang="en-US" sz="3400" dirty="0"/>
              <a:t> face </a:t>
            </a:r>
            <a:r>
              <a:rPr lang="en-US" sz="3400" dirty="0" err="1"/>
              <a:t>cererea</a:t>
            </a:r>
            <a:r>
              <a:rPr lang="en-US" sz="3400" dirty="0"/>
              <a:t>, </a:t>
            </a:r>
            <a:r>
              <a:rPr lang="en-US" sz="3400" dirty="0" err="1"/>
              <a:t>clientul</a:t>
            </a:r>
            <a:r>
              <a:rPr lang="en-US" sz="3400" dirty="0"/>
              <a:t> </a:t>
            </a:r>
            <a:r>
              <a:rPr lang="en-US" sz="3400" dirty="0" err="1"/>
              <a:t>așteaptă</a:t>
            </a:r>
            <a:r>
              <a:rPr lang="en-US" sz="3400" dirty="0"/>
              <a:t> un </a:t>
            </a:r>
            <a:r>
              <a:rPr lang="en-US" sz="3400" dirty="0" err="1"/>
              <a:t>răspuns</a:t>
            </a:r>
            <a:r>
              <a:rPr lang="en-US" sz="3400" dirty="0"/>
              <a:t>;</a:t>
            </a:r>
          </a:p>
          <a:p>
            <a:pPr algn="just"/>
            <a:r>
              <a:rPr lang="en-US" sz="3400" dirty="0"/>
              <a:t>La </a:t>
            </a:r>
            <a:r>
              <a:rPr lang="en-US" sz="3400" dirty="0" err="1"/>
              <a:t>primirea</a:t>
            </a:r>
            <a:r>
              <a:rPr lang="en-US" sz="3400" dirty="0"/>
              <a:t> </a:t>
            </a:r>
            <a:r>
              <a:rPr lang="en-US" sz="3400" dirty="0" err="1"/>
              <a:t>răspunsului</a:t>
            </a:r>
            <a:r>
              <a:rPr lang="en-US" sz="3400" dirty="0"/>
              <a:t>, </a:t>
            </a:r>
            <a:r>
              <a:rPr lang="en-US" sz="3400" dirty="0" err="1"/>
              <a:t>clientul</a:t>
            </a:r>
            <a:r>
              <a:rPr lang="en-US" sz="3400" dirty="0"/>
              <a:t> </a:t>
            </a:r>
            <a:r>
              <a:rPr lang="en-US" sz="3400" dirty="0" err="1"/>
              <a:t>încarcă</a:t>
            </a:r>
            <a:r>
              <a:rPr lang="en-US" sz="3400" dirty="0"/>
              <a:t> </a:t>
            </a:r>
            <a:r>
              <a:rPr lang="en-US" sz="3400" dirty="0" err="1"/>
              <a:t>conținutul</a:t>
            </a:r>
            <a:r>
              <a:rPr lang="en-US" sz="3400" dirty="0"/>
              <a:t> primit;</a:t>
            </a:r>
          </a:p>
          <a:p>
            <a:pPr algn="just"/>
            <a:r>
              <a:rPr lang="en-US" sz="3400" dirty="0"/>
              <a:t>Alternativa </a:t>
            </a:r>
            <a:r>
              <a:rPr lang="en-US" sz="3400" dirty="0" err="1"/>
              <a:t>este</a:t>
            </a:r>
            <a:r>
              <a:rPr lang="en-US" sz="3400" dirty="0"/>
              <a:t> AJAX </a:t>
            </a:r>
            <a:r>
              <a:rPr lang="en-US" sz="3400" dirty="0" err="1"/>
              <a:t>prin</a:t>
            </a:r>
            <a:r>
              <a:rPr lang="en-US" sz="3400" dirty="0"/>
              <a:t> care se </a:t>
            </a:r>
            <a:r>
              <a:rPr lang="en-US" sz="3400" dirty="0" err="1"/>
              <a:t>menține</a:t>
            </a:r>
            <a:r>
              <a:rPr lang="en-US" sz="3400" dirty="0"/>
              <a:t> o </a:t>
            </a:r>
            <a:r>
              <a:rPr lang="en-US" sz="3400" dirty="0" err="1"/>
              <a:t>conexiune</a:t>
            </a:r>
            <a:r>
              <a:rPr lang="en-US" sz="3400" dirty="0"/>
              <a:t> HTTP </a:t>
            </a:r>
            <a:r>
              <a:rPr lang="en-US" sz="3400" dirty="0" err="1"/>
              <a:t>deschisă</a:t>
            </a:r>
            <a:r>
              <a:rPr lang="en-US" sz="3400" dirty="0"/>
              <a:t> </a:t>
            </a:r>
            <a:r>
              <a:rPr lang="en-US" sz="3400" dirty="0" err="1"/>
              <a:t>și</a:t>
            </a:r>
            <a:r>
              <a:rPr lang="en-US" sz="3400" dirty="0"/>
              <a:t> se </a:t>
            </a:r>
            <a:r>
              <a:rPr lang="en-US" sz="3400" dirty="0" err="1"/>
              <a:t>verifică</a:t>
            </a:r>
            <a:r>
              <a:rPr lang="en-US" sz="3400" dirty="0"/>
              <a:t> </a:t>
            </a:r>
            <a:r>
              <a:rPr lang="en-US" sz="3400" dirty="0" err="1"/>
              <a:t>starea</a:t>
            </a:r>
            <a:r>
              <a:rPr lang="en-US" sz="3400" dirty="0"/>
              <a:t> </a:t>
            </a:r>
            <a:r>
              <a:rPr lang="en-US" sz="3400" dirty="0" err="1"/>
              <a:t>conexiunii</a:t>
            </a:r>
            <a:r>
              <a:rPr lang="en-US" sz="3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62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Avantajele HTTP-ului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FDC8B4-5D31-ACF5-3F1E-644848962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951" y="1901227"/>
            <a:ext cx="11832318" cy="4527551"/>
          </a:xfrm>
        </p:spPr>
        <p:txBody>
          <a:bodyPr>
            <a:noAutofit/>
          </a:bodyPr>
          <a:lstStyle/>
          <a:p>
            <a:pPr algn="just"/>
            <a:r>
              <a:rPr lang="en-US" sz="3200" dirty="0"/>
              <a:t>Independent de </a:t>
            </a:r>
            <a:r>
              <a:rPr lang="en-US" sz="3200" dirty="0" err="1"/>
              <a:t>platformă</a:t>
            </a:r>
            <a:r>
              <a:rPr lang="en-US" sz="3200" dirty="0"/>
              <a:t>: </a:t>
            </a:r>
            <a:r>
              <a:rPr lang="en-US" sz="3200" dirty="0" err="1"/>
              <a:t>permite</a:t>
            </a:r>
            <a:r>
              <a:rPr lang="en-US" sz="3200" dirty="0"/>
              <a:t> </a:t>
            </a:r>
            <a:r>
              <a:rPr lang="en-US" sz="3200" dirty="0" err="1"/>
              <a:t>portarea</a:t>
            </a:r>
            <a:r>
              <a:rPr lang="en-US" sz="3200" dirty="0"/>
              <a:t> </a:t>
            </a:r>
            <a:r>
              <a:rPr lang="en-US" sz="3200" dirty="0" err="1"/>
              <a:t>directă</a:t>
            </a:r>
            <a:r>
              <a:rPr lang="en-US" sz="3200" dirty="0"/>
              <a:t> a </a:t>
            </a:r>
            <a:r>
              <a:rPr lang="en-US" sz="3200" dirty="0" err="1"/>
              <a:t>platformei</a:t>
            </a:r>
            <a:r>
              <a:rPr lang="en-US" sz="3200" dirty="0"/>
              <a:t>.</a:t>
            </a:r>
          </a:p>
          <a:p>
            <a:pPr algn="just"/>
            <a:r>
              <a:rPr lang="en-US" sz="3200" dirty="0"/>
              <a:t>Nu are </a:t>
            </a:r>
            <a:r>
              <a:rPr lang="en-US" sz="3200" dirty="0" err="1"/>
              <a:t>nevoie</a:t>
            </a:r>
            <a:r>
              <a:rPr lang="en-US" sz="3200" dirty="0"/>
              <a:t> </a:t>
            </a:r>
            <a:r>
              <a:rPr lang="en-US" sz="3200" dirty="0" err="1"/>
              <a:t>suport</a:t>
            </a:r>
            <a:r>
              <a:rPr lang="en-US" sz="3200" dirty="0"/>
              <a:t> </a:t>
            </a:r>
            <a:r>
              <a:rPr lang="en-US" sz="3200" dirty="0" err="1"/>
              <a:t>adițional</a:t>
            </a:r>
            <a:r>
              <a:rPr lang="en-US" sz="3200" dirty="0"/>
              <a:t> pentru a </a:t>
            </a:r>
            <a:r>
              <a:rPr lang="en-US" sz="3200" dirty="0" err="1"/>
              <a:t>rula</a:t>
            </a:r>
            <a:r>
              <a:rPr lang="en-US" sz="3200" dirty="0"/>
              <a:t> pe </a:t>
            </a:r>
            <a:r>
              <a:rPr lang="en-US" sz="3200" dirty="0" err="1"/>
              <a:t>orice</a:t>
            </a:r>
            <a:r>
              <a:rPr lang="en-US" sz="3200" dirty="0"/>
              <a:t> </a:t>
            </a:r>
            <a:r>
              <a:rPr lang="en-US" sz="3200" dirty="0" err="1"/>
              <a:t>dispozitiv</a:t>
            </a:r>
            <a:r>
              <a:rPr lang="en-US" sz="3200" dirty="0"/>
              <a:t>.</a:t>
            </a:r>
          </a:p>
          <a:p>
            <a:pPr algn="just"/>
            <a:r>
              <a:rPr lang="en-US" sz="3200" dirty="0" err="1"/>
              <a:t>Utilizabil</a:t>
            </a:r>
            <a:r>
              <a:rPr lang="en-US" sz="3200" dirty="0"/>
              <a:t> pe firewall-</a:t>
            </a:r>
            <a:r>
              <a:rPr lang="en-US" sz="3200" dirty="0" err="1"/>
              <a:t>uri</a:t>
            </a:r>
            <a:r>
              <a:rPr lang="en-US" sz="3200" dirty="0"/>
              <a:t>: face </a:t>
            </a:r>
            <a:r>
              <a:rPr lang="en-US" sz="3200" dirty="0" err="1"/>
              <a:t>posibile</a:t>
            </a:r>
            <a:r>
              <a:rPr lang="en-US" sz="3200" dirty="0"/>
              <a:t> </a:t>
            </a:r>
            <a:r>
              <a:rPr lang="en-US" sz="3200" dirty="0" err="1"/>
              <a:t>aplicații</a:t>
            </a:r>
            <a:r>
              <a:rPr lang="en-US" sz="3200" dirty="0"/>
              <a:t> </a:t>
            </a:r>
            <a:r>
              <a:rPr lang="en-US" sz="3200" dirty="0" err="1"/>
              <a:t>globale</a:t>
            </a:r>
            <a:r>
              <a:rPr lang="en-US" sz="3200" dirty="0"/>
              <a:t>.</a:t>
            </a:r>
          </a:p>
          <a:p>
            <a:pPr algn="just"/>
            <a:r>
              <a:rPr lang="en-US" sz="3200" dirty="0"/>
              <a:t>Nu </a:t>
            </a:r>
            <a:r>
              <a:rPr lang="en-US" sz="3200" dirty="0" err="1"/>
              <a:t>este</a:t>
            </a:r>
            <a:r>
              <a:rPr lang="en-US" sz="3200" dirty="0"/>
              <a:t> </a:t>
            </a:r>
            <a:r>
              <a:rPr lang="en-US" sz="3200" dirty="0" err="1"/>
              <a:t>orientat</a:t>
            </a:r>
            <a:r>
              <a:rPr lang="en-US" sz="3200" dirty="0"/>
              <a:t> </a:t>
            </a:r>
            <a:r>
              <a:rPr lang="en-US" sz="3200" dirty="0" err="1"/>
              <a:t>către</a:t>
            </a:r>
            <a:r>
              <a:rPr lang="en-US" sz="3200" dirty="0"/>
              <a:t> </a:t>
            </a:r>
            <a:r>
              <a:rPr lang="en-US" sz="3200" dirty="0" err="1"/>
              <a:t>conexiune</a:t>
            </a:r>
            <a:r>
              <a:rPr lang="en-US" sz="3200" dirty="0"/>
              <a:t>: </a:t>
            </a:r>
            <a:r>
              <a:rPr lang="en-US" sz="3200" dirty="0" err="1"/>
              <a:t>fără</a:t>
            </a:r>
            <a:r>
              <a:rPr lang="en-US" sz="3200" dirty="0"/>
              <a:t> </a:t>
            </a:r>
            <a:r>
              <a:rPr lang="en-US" sz="3200" dirty="0" err="1"/>
              <a:t>efort</a:t>
            </a:r>
            <a:r>
              <a:rPr lang="en-US" sz="3200" dirty="0"/>
              <a:t> </a:t>
            </a:r>
            <a:r>
              <a:rPr lang="en-US" sz="3200" dirty="0" err="1"/>
              <a:t>suplimentar</a:t>
            </a:r>
            <a:r>
              <a:rPr lang="en-US" sz="3200" dirty="0"/>
              <a:t> pentru a </a:t>
            </a:r>
            <a:r>
              <a:rPr lang="en-US" sz="3200" dirty="0" err="1"/>
              <a:t>crea</a:t>
            </a:r>
            <a:r>
              <a:rPr lang="en-US" sz="3200" dirty="0"/>
              <a:t> </a:t>
            </a:r>
            <a:r>
              <a:rPr lang="en-US" sz="3200" dirty="0" err="1"/>
              <a:t>și</a:t>
            </a:r>
            <a:r>
              <a:rPr lang="en-US" sz="3200" dirty="0"/>
              <a:t> </a:t>
            </a:r>
            <a:r>
              <a:rPr lang="en-US" sz="3200" dirty="0" err="1"/>
              <a:t>menține</a:t>
            </a:r>
            <a:r>
              <a:rPr lang="en-US" sz="3200" dirty="0"/>
              <a:t> </a:t>
            </a:r>
            <a:r>
              <a:rPr lang="en-US" sz="3200" dirty="0" err="1"/>
              <a:t>starea</a:t>
            </a:r>
            <a:r>
              <a:rPr lang="en-US" sz="3200" dirty="0"/>
              <a:t> </a:t>
            </a:r>
            <a:r>
              <a:rPr lang="en-US" sz="3200" dirty="0" err="1"/>
              <a:t>și</a:t>
            </a:r>
            <a:r>
              <a:rPr lang="en-US" sz="3200" dirty="0"/>
              <a:t> </a:t>
            </a:r>
            <a:r>
              <a:rPr lang="en-US" sz="3200" dirty="0" err="1"/>
              <a:t>informațiile</a:t>
            </a:r>
            <a:r>
              <a:rPr lang="en-US" sz="3200" dirty="0"/>
              <a:t> </a:t>
            </a:r>
            <a:r>
              <a:rPr lang="en-US" sz="3200" dirty="0" err="1"/>
              <a:t>sesiunii</a:t>
            </a:r>
            <a:r>
              <a:rPr lang="en-US" sz="3200" dirty="0"/>
              <a:t>.</a:t>
            </a:r>
          </a:p>
        </p:txBody>
      </p:sp>
      <p:pic>
        <p:nvPicPr>
          <p:cNvPr id="1026" name="Picture 2" descr="Advantage Generic Outline Color icon">
            <a:extLst>
              <a:ext uri="{FF2B5EF4-FFF2-40B4-BE49-F238E27FC236}">
                <a16:creationId xmlns:a16="http://schemas.microsoft.com/office/drawing/2014/main" id="{7B99AB07-E1BC-6C8D-3B25-6F4F5A046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7840" y="4391128"/>
            <a:ext cx="2340429" cy="234042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85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HTTP este fără stare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FDC8B4-5D31-ACF5-3F1E-644848962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951" y="1901227"/>
            <a:ext cx="11832318" cy="4527551"/>
          </a:xfrm>
        </p:spPr>
        <p:txBody>
          <a:bodyPr>
            <a:noAutofit/>
          </a:bodyPr>
          <a:lstStyle/>
          <a:p>
            <a:pPr algn="just"/>
            <a:r>
              <a:rPr lang="en-US" sz="3000" dirty="0" err="1"/>
              <a:t>Durata</a:t>
            </a:r>
            <a:r>
              <a:rPr lang="en-US" sz="3000" dirty="0"/>
              <a:t> de </a:t>
            </a:r>
            <a:r>
              <a:rPr lang="en-US" sz="3000" dirty="0" err="1"/>
              <a:t>viață</a:t>
            </a:r>
            <a:r>
              <a:rPr lang="en-US" sz="3000" dirty="0"/>
              <a:t> a </a:t>
            </a:r>
            <a:r>
              <a:rPr lang="en-US" sz="3000" dirty="0" err="1"/>
              <a:t>unei</a:t>
            </a:r>
            <a:r>
              <a:rPr lang="en-US" sz="3000" dirty="0"/>
              <a:t> </a:t>
            </a:r>
            <a:r>
              <a:rPr lang="en-US" sz="3000" dirty="0" err="1"/>
              <a:t>conexiuni</a:t>
            </a:r>
            <a:r>
              <a:rPr lang="en-US" sz="3000" dirty="0"/>
              <a:t> </a:t>
            </a:r>
            <a:r>
              <a:rPr lang="en-US" sz="3000" dirty="0" err="1"/>
              <a:t>corespunde</a:t>
            </a:r>
            <a:r>
              <a:rPr lang="en-US" sz="3000" dirty="0"/>
              <a:t> </a:t>
            </a:r>
            <a:r>
              <a:rPr lang="en-US" sz="3000" dirty="0" err="1"/>
              <a:t>unei</a:t>
            </a:r>
            <a:r>
              <a:rPr lang="en-US" sz="3000" dirty="0"/>
              <a:t> </a:t>
            </a:r>
            <a:r>
              <a:rPr lang="en-US" sz="3000" dirty="0" err="1"/>
              <a:t>secvențe</a:t>
            </a:r>
            <a:r>
              <a:rPr lang="en-US" sz="3000" dirty="0"/>
              <a:t> de </a:t>
            </a:r>
            <a:r>
              <a:rPr lang="en-US" sz="3000" dirty="0" err="1"/>
              <a:t>cerere-răspuns</a:t>
            </a:r>
            <a:r>
              <a:rPr lang="en-US" sz="3000" dirty="0"/>
              <a:t> </a:t>
            </a:r>
            <a:r>
              <a:rPr lang="en-US" sz="3000" dirty="0" err="1"/>
              <a:t>unice</a:t>
            </a:r>
            <a:r>
              <a:rPr lang="en-US" sz="3000" dirty="0"/>
              <a:t>:</a:t>
            </a:r>
          </a:p>
          <a:p>
            <a:pPr lvl="1" algn="just"/>
            <a:r>
              <a:rPr lang="en-US" sz="2800" dirty="0"/>
              <a:t>Un client HTTP </a:t>
            </a:r>
            <a:r>
              <a:rPr lang="en-US" sz="2800" dirty="0" err="1"/>
              <a:t>deschide</a:t>
            </a:r>
            <a:r>
              <a:rPr lang="en-US" sz="2800" dirty="0"/>
              <a:t> o </a:t>
            </a:r>
            <a:r>
              <a:rPr lang="en-US" sz="2800" dirty="0" err="1"/>
              <a:t>conexiune</a:t>
            </a:r>
            <a:r>
              <a:rPr lang="en-US" sz="2800" dirty="0"/>
              <a:t> TCP / IP la server </a:t>
            </a:r>
            <a:r>
              <a:rPr lang="en-US" sz="2800" dirty="0" err="1"/>
              <a:t>printr</a:t>
            </a:r>
            <a:r>
              <a:rPr lang="en-US" sz="2800" dirty="0"/>
              <a:t>-un socket, </a:t>
            </a:r>
            <a:r>
              <a:rPr lang="en-US" sz="2800" dirty="0" err="1"/>
              <a:t>transmite</a:t>
            </a:r>
            <a:r>
              <a:rPr lang="en-US" sz="2800" dirty="0"/>
              <a:t> o </a:t>
            </a:r>
            <a:r>
              <a:rPr lang="en-US" sz="2800" dirty="0" err="1"/>
              <a:t>solicitare</a:t>
            </a:r>
            <a:r>
              <a:rPr lang="en-US" sz="2800" dirty="0"/>
              <a:t> pentru o </a:t>
            </a:r>
            <a:r>
              <a:rPr lang="en-US" sz="2800" dirty="0" err="1"/>
              <a:t>resursă</a:t>
            </a:r>
            <a:r>
              <a:rPr lang="en-US" sz="2800" dirty="0"/>
              <a:t>, </a:t>
            </a:r>
            <a:r>
              <a:rPr lang="en-US" sz="2800" dirty="0" err="1"/>
              <a:t>apoi</a:t>
            </a:r>
            <a:r>
              <a:rPr lang="en-US" sz="2800" dirty="0"/>
              <a:t> </a:t>
            </a:r>
            <a:r>
              <a:rPr lang="en-US" sz="2800" dirty="0" err="1"/>
              <a:t>așteaptă</a:t>
            </a:r>
            <a:r>
              <a:rPr lang="en-US" sz="2800" dirty="0"/>
              <a:t> un </a:t>
            </a:r>
            <a:r>
              <a:rPr lang="en-US" sz="2800" dirty="0" err="1"/>
              <a:t>răspuns</a:t>
            </a:r>
            <a:r>
              <a:rPr lang="en-US" sz="2800" dirty="0"/>
              <a:t> de la server. </a:t>
            </a:r>
            <a:r>
              <a:rPr lang="en-US" sz="2800" dirty="0" err="1"/>
              <a:t>După</a:t>
            </a:r>
            <a:r>
              <a:rPr lang="en-US" sz="2800" dirty="0"/>
              <a:t> </a:t>
            </a:r>
            <a:r>
              <a:rPr lang="en-US" sz="2800" dirty="0" err="1"/>
              <a:t>finalizarea</a:t>
            </a:r>
            <a:r>
              <a:rPr lang="en-US" sz="2800" dirty="0"/>
              <a:t> </a:t>
            </a:r>
            <a:r>
              <a:rPr lang="en-US" sz="2800" dirty="0" err="1"/>
              <a:t>secvenței</a:t>
            </a:r>
            <a:r>
              <a:rPr lang="en-US" sz="2800" dirty="0"/>
              <a:t> </a:t>
            </a:r>
            <a:r>
              <a:rPr lang="en-US" sz="2800" dirty="0" err="1"/>
              <a:t>cerere-răspuns</a:t>
            </a:r>
            <a:r>
              <a:rPr lang="en-US" sz="2800" dirty="0"/>
              <a:t>, </a:t>
            </a:r>
            <a:r>
              <a:rPr lang="en-US" sz="2800" dirty="0" err="1"/>
              <a:t>conexiunea</a:t>
            </a:r>
            <a:r>
              <a:rPr lang="en-US" sz="2800" dirty="0"/>
              <a:t> </a:t>
            </a:r>
            <a:r>
              <a:rPr lang="en-US" sz="2800" dirty="0" err="1"/>
              <a:t>este</a:t>
            </a:r>
            <a:r>
              <a:rPr lang="en-US" sz="2800" dirty="0"/>
              <a:t> </a:t>
            </a:r>
            <a:r>
              <a:rPr lang="en-US" sz="2800" dirty="0" err="1"/>
              <a:t>închisă</a:t>
            </a:r>
            <a:r>
              <a:rPr lang="en-US" sz="2800" dirty="0"/>
              <a:t>;</a:t>
            </a:r>
          </a:p>
          <a:p>
            <a:pPr lvl="1" algn="just"/>
            <a:r>
              <a:rPr lang="en-US" sz="2800" dirty="0"/>
              <a:t>Nu </a:t>
            </a:r>
            <a:r>
              <a:rPr lang="en-US" sz="2800" dirty="0" err="1"/>
              <a:t>există</a:t>
            </a:r>
            <a:r>
              <a:rPr lang="en-US" sz="2800" dirty="0"/>
              <a:t> „</a:t>
            </a:r>
            <a:r>
              <a:rPr lang="en-US" sz="2800" dirty="0" err="1"/>
              <a:t>memorie</a:t>
            </a:r>
            <a:r>
              <a:rPr lang="en-US" sz="2800" dirty="0"/>
              <a:t>” </a:t>
            </a:r>
            <a:r>
              <a:rPr lang="en-US" sz="2800" dirty="0" err="1"/>
              <a:t>între</a:t>
            </a:r>
            <a:r>
              <a:rPr lang="en-US" sz="2800" dirty="0"/>
              <a:t> </a:t>
            </a:r>
            <a:r>
              <a:rPr lang="en-US" sz="2800" dirty="0" err="1"/>
              <a:t>conexiunile</a:t>
            </a:r>
            <a:r>
              <a:rPr lang="en-US" sz="2800" dirty="0"/>
              <a:t> </a:t>
            </a:r>
            <a:r>
              <a:rPr lang="en-US" sz="2800" dirty="0" err="1"/>
              <a:t>clientului</a:t>
            </a:r>
            <a:r>
              <a:rPr lang="en-US" sz="2800" dirty="0"/>
              <a:t>;</a:t>
            </a:r>
          </a:p>
          <a:p>
            <a:pPr lvl="1" algn="just"/>
            <a:r>
              <a:rPr lang="en-US" sz="2800" dirty="0" err="1"/>
              <a:t>Implementarea</a:t>
            </a:r>
            <a:r>
              <a:rPr lang="en-US" sz="2800" dirty="0"/>
              <a:t> </a:t>
            </a:r>
            <a:r>
              <a:rPr lang="en-US" sz="2800" dirty="0" err="1"/>
              <a:t>pură</a:t>
            </a:r>
            <a:r>
              <a:rPr lang="en-US" sz="2800" dirty="0"/>
              <a:t> a server-</a:t>
            </a:r>
            <a:r>
              <a:rPr lang="en-US" sz="2800" dirty="0" err="1"/>
              <a:t>ului</a:t>
            </a:r>
            <a:r>
              <a:rPr lang="en-US" sz="2800" dirty="0"/>
              <a:t> HTTP </a:t>
            </a:r>
            <a:r>
              <a:rPr lang="en-US" sz="2800" dirty="0" err="1"/>
              <a:t>tratează</a:t>
            </a:r>
            <a:r>
              <a:rPr lang="en-US" sz="2800" dirty="0"/>
              <a:t> </a:t>
            </a:r>
            <a:r>
              <a:rPr lang="en-US" sz="2800" dirty="0" err="1"/>
              <a:t>orice</a:t>
            </a:r>
            <a:r>
              <a:rPr lang="en-US" sz="2800" dirty="0"/>
              <a:t> </a:t>
            </a:r>
            <a:r>
              <a:rPr lang="en-US" sz="2800" dirty="0" err="1"/>
              <a:t>solicitare</a:t>
            </a:r>
            <a:r>
              <a:rPr lang="en-US" sz="2800" dirty="0"/>
              <a:t> ca </a:t>
            </a:r>
            <a:r>
              <a:rPr lang="en-US" sz="2800" dirty="0" err="1"/>
              <a:t>și</a:t>
            </a:r>
            <a:r>
              <a:rPr lang="en-US" sz="2800" dirty="0"/>
              <a:t> cum </a:t>
            </a:r>
            <a:r>
              <a:rPr lang="en-US" sz="2800" dirty="0" err="1"/>
              <a:t>ar</a:t>
            </a:r>
            <a:r>
              <a:rPr lang="en-US" sz="2800" dirty="0"/>
              <a:t> fi </a:t>
            </a:r>
            <a:r>
              <a:rPr lang="en-US" sz="2800" dirty="0" err="1"/>
              <a:t>fost</a:t>
            </a:r>
            <a:r>
              <a:rPr lang="en-US" sz="2800" dirty="0"/>
              <a:t> </a:t>
            </a:r>
            <a:r>
              <a:rPr lang="en-US" sz="2800" dirty="0" err="1"/>
              <a:t>nouă</a:t>
            </a:r>
            <a:r>
              <a:rPr lang="en-US" sz="2800" dirty="0"/>
              <a:t>;</a:t>
            </a:r>
          </a:p>
          <a:p>
            <a:pPr lvl="1" algn="just"/>
            <a:r>
              <a:rPr lang="en-US" sz="2800" dirty="0" err="1"/>
              <a:t>Paginile</a:t>
            </a:r>
            <a:r>
              <a:rPr lang="en-US" sz="2800" dirty="0"/>
              <a:t> HTTP sunt </a:t>
            </a:r>
            <a:r>
              <a:rPr lang="en-US" sz="2800" dirty="0" err="1"/>
              <a:t>stocate</a:t>
            </a:r>
            <a:r>
              <a:rPr lang="en-US" sz="2800" dirty="0"/>
              <a:t> pe cache-urile </a:t>
            </a:r>
            <a:r>
              <a:rPr lang="en-US" sz="2800" dirty="0" err="1"/>
              <a:t>serverului</a:t>
            </a:r>
            <a:r>
              <a:rPr lang="en-US" sz="2800" dirty="0"/>
              <a:t> </a:t>
            </a:r>
            <a:r>
              <a:rPr lang="en-US" sz="2800" dirty="0" err="1"/>
              <a:t>și</a:t>
            </a:r>
            <a:r>
              <a:rPr lang="en-US" sz="2800" dirty="0"/>
              <a:t> ale </a:t>
            </a:r>
            <a:r>
              <a:rPr lang="en-US" sz="2800" dirty="0" err="1"/>
              <a:t>clientului</a:t>
            </a:r>
            <a:r>
              <a:rPr lang="en-US" sz="2800" dirty="0"/>
              <a:t>. </a:t>
            </a:r>
            <a:r>
              <a:rPr lang="en-US" sz="2800" dirty="0" err="1"/>
              <a:t>Paginile</a:t>
            </a:r>
            <a:r>
              <a:rPr lang="en-US" sz="2800" dirty="0"/>
              <a:t> se </a:t>
            </a:r>
            <a:r>
              <a:rPr lang="en-US" sz="2800" dirty="0" err="1"/>
              <a:t>încarcă</a:t>
            </a:r>
            <a:r>
              <a:rPr lang="en-US" sz="2800" dirty="0"/>
              <a:t> </a:t>
            </a:r>
            <a:r>
              <a:rPr lang="en-US" sz="2800" dirty="0" err="1"/>
              <a:t>mai</a:t>
            </a:r>
            <a:r>
              <a:rPr lang="en-US" sz="2800" dirty="0"/>
              <a:t> rapid, </a:t>
            </a:r>
            <a:r>
              <a:rPr lang="en-US" sz="2800" dirty="0" err="1"/>
              <a:t>dar</a:t>
            </a:r>
            <a:r>
              <a:rPr lang="en-US" sz="2800" dirty="0"/>
              <a:t> sunt </a:t>
            </a:r>
            <a:r>
              <a:rPr lang="en-US" sz="2800" dirty="0" err="1"/>
              <a:t>stocate</a:t>
            </a:r>
            <a:r>
              <a:rPr lang="en-US" sz="2800" dirty="0"/>
              <a:t> pe </a:t>
            </a:r>
            <a:r>
              <a:rPr lang="en-US" sz="2800" dirty="0" err="1"/>
              <a:t>sisteme</a:t>
            </a:r>
            <a:r>
              <a:rPr lang="en-US" sz="2800" dirty="0"/>
              <a:t> pe care nu le </a:t>
            </a:r>
            <a:r>
              <a:rPr lang="en-US" sz="2800" dirty="0" err="1"/>
              <a:t>controlăml</a:t>
            </a:r>
            <a:r>
              <a:rPr lang="en-US" sz="2800" dirty="0"/>
              <a:t>, cum </a:t>
            </a:r>
            <a:r>
              <a:rPr lang="en-US" sz="2800" dirty="0" err="1"/>
              <a:t>ar</a:t>
            </a:r>
            <a:r>
              <a:rPr lang="en-US" sz="2800" dirty="0"/>
              <a:t> fi </a:t>
            </a:r>
            <a:r>
              <a:rPr lang="en-US" sz="2800" dirty="0" err="1"/>
              <a:t>memoria</a:t>
            </a:r>
            <a:r>
              <a:rPr lang="en-US" sz="2800" dirty="0"/>
              <a:t> cache a proxy-</a:t>
            </a:r>
            <a:r>
              <a:rPr lang="en-US" sz="2800" dirty="0" err="1"/>
              <a:t>ului</a:t>
            </a:r>
            <a:r>
              <a:rPr lang="en-US" sz="2800" dirty="0"/>
              <a:t> de </a:t>
            </a:r>
            <a:r>
              <a:rPr lang="en-US" sz="2800" dirty="0" err="1"/>
              <a:t>furnizorului</a:t>
            </a:r>
            <a:r>
              <a:rPr lang="en-US" sz="2800" dirty="0"/>
              <a:t> </a:t>
            </a:r>
            <a:r>
              <a:rPr lang="en-US" sz="2800" dirty="0" err="1"/>
              <a:t>conexiunii</a:t>
            </a:r>
            <a:r>
              <a:rPr lang="en-US" sz="2800" dirty="0"/>
              <a:t> la Internet.</a:t>
            </a:r>
          </a:p>
        </p:txBody>
      </p:sp>
    </p:spTree>
    <p:extLst>
      <p:ext uri="{BB962C8B-B14F-4D97-AF65-F5344CB8AC3E}">
        <p14:creationId xmlns:p14="http://schemas.microsoft.com/office/powerpoint/2010/main" val="268551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Limitările HTTP-ului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FDC8B4-5D31-ACF5-3F1E-644848962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951" y="1901227"/>
            <a:ext cx="11832318" cy="4940815"/>
          </a:xfrm>
        </p:spPr>
        <p:txBody>
          <a:bodyPr>
            <a:noAutofit/>
          </a:bodyPr>
          <a:lstStyle/>
          <a:p>
            <a:pPr algn="just"/>
            <a:r>
              <a:rPr lang="en-US" sz="3000" dirty="0" err="1"/>
              <a:t>Probleme</a:t>
            </a:r>
            <a:r>
              <a:rPr lang="en-US" sz="3000" dirty="0"/>
              <a:t> legate de </a:t>
            </a:r>
            <a:r>
              <a:rPr lang="en-US" sz="3000" dirty="0" err="1"/>
              <a:t>securitate</a:t>
            </a:r>
            <a:r>
              <a:rPr lang="en-US" sz="3000" dirty="0"/>
              <a:t>:</a:t>
            </a:r>
          </a:p>
          <a:p>
            <a:pPr lvl="1" algn="just"/>
            <a:r>
              <a:rPr lang="en-US" sz="2800" dirty="0" err="1"/>
              <a:t>Confidențialitate</a:t>
            </a:r>
            <a:r>
              <a:rPr lang="en-US" sz="2800" dirty="0"/>
              <a:t>: </a:t>
            </a:r>
            <a:r>
              <a:rPr lang="en-US" sz="2800" dirty="0" err="1"/>
              <a:t>oricine</a:t>
            </a:r>
            <a:r>
              <a:rPr lang="en-US" sz="2800" dirty="0"/>
              <a:t> poate </a:t>
            </a:r>
            <a:r>
              <a:rPr lang="en-US" sz="2800" dirty="0" err="1"/>
              <a:t>vedea</a:t>
            </a:r>
            <a:r>
              <a:rPr lang="en-US" sz="2800" dirty="0"/>
              <a:t> </a:t>
            </a:r>
            <a:r>
              <a:rPr lang="en-US" sz="2800" dirty="0" err="1"/>
              <a:t>conținut</a:t>
            </a:r>
            <a:r>
              <a:rPr lang="en-US" sz="2800" dirty="0"/>
              <a:t>;</a:t>
            </a:r>
          </a:p>
          <a:p>
            <a:pPr lvl="1" algn="just"/>
            <a:r>
              <a:rPr lang="en-US" sz="2800" dirty="0" err="1"/>
              <a:t>Integritate</a:t>
            </a:r>
            <a:r>
              <a:rPr lang="en-US" sz="2800" dirty="0"/>
              <a:t>: </a:t>
            </a:r>
            <a:r>
              <a:rPr lang="en-US" sz="2800" dirty="0" err="1"/>
              <a:t>cineva</a:t>
            </a:r>
            <a:r>
              <a:rPr lang="en-US" sz="2800" dirty="0"/>
              <a:t> poate </a:t>
            </a:r>
            <a:r>
              <a:rPr lang="en-US" sz="2800" dirty="0" err="1"/>
              <a:t>modifica</a:t>
            </a:r>
            <a:r>
              <a:rPr lang="en-US" sz="2800" dirty="0"/>
              <a:t> </a:t>
            </a:r>
            <a:r>
              <a:rPr lang="en-US" sz="2800" dirty="0" err="1"/>
              <a:t>conținutul</a:t>
            </a:r>
            <a:r>
              <a:rPr lang="en-US" sz="2800" dirty="0"/>
              <a:t>. HTTP nu </a:t>
            </a:r>
            <a:r>
              <a:rPr lang="en-US" sz="2800" dirty="0" err="1"/>
              <a:t>este</a:t>
            </a:r>
            <a:r>
              <a:rPr lang="en-US" sz="2800" dirty="0"/>
              <a:t> </a:t>
            </a:r>
            <a:r>
              <a:rPr lang="en-US" sz="2800" dirty="0" err="1"/>
              <a:t>sigur</a:t>
            </a:r>
            <a:r>
              <a:rPr lang="en-US" sz="2800" dirty="0"/>
              <a:t>, </a:t>
            </a:r>
            <a:r>
              <a:rPr lang="en-US" sz="2800" dirty="0" err="1"/>
              <a:t>deoarece</a:t>
            </a:r>
            <a:r>
              <a:rPr lang="en-US" sz="2800" dirty="0"/>
              <a:t> nu sunt </a:t>
            </a:r>
            <a:r>
              <a:rPr lang="en-US" sz="2800" dirty="0" err="1"/>
              <a:t>utilizate</a:t>
            </a:r>
            <a:r>
              <a:rPr lang="en-US" sz="2800" dirty="0"/>
              <a:t> </a:t>
            </a:r>
            <a:r>
              <a:rPr lang="en-US" sz="2800" dirty="0" err="1"/>
              <a:t>metode</a:t>
            </a:r>
            <a:r>
              <a:rPr lang="en-US" sz="2800" dirty="0"/>
              <a:t> de </a:t>
            </a:r>
            <a:r>
              <a:rPr lang="en-US" sz="2800" dirty="0" err="1"/>
              <a:t>criptare</a:t>
            </a:r>
            <a:r>
              <a:rPr lang="en-US" sz="2800" dirty="0"/>
              <a:t>. </a:t>
            </a:r>
            <a:r>
              <a:rPr lang="en-US" sz="2800" dirty="0" err="1"/>
              <a:t>Prin</a:t>
            </a:r>
            <a:r>
              <a:rPr lang="en-US" sz="2800" dirty="0"/>
              <a:t> </a:t>
            </a:r>
            <a:r>
              <a:rPr lang="en-US" sz="2800" dirty="0" err="1"/>
              <a:t>urmare</a:t>
            </a:r>
            <a:r>
              <a:rPr lang="en-US" sz="2800" dirty="0"/>
              <a:t>, </a:t>
            </a:r>
            <a:r>
              <a:rPr lang="en-US" sz="2800" dirty="0" err="1"/>
              <a:t>este</a:t>
            </a:r>
            <a:r>
              <a:rPr lang="en-US" sz="2800" dirty="0"/>
              <a:t> </a:t>
            </a:r>
            <a:r>
              <a:rPr lang="en-US" sz="2800" dirty="0" err="1"/>
              <a:t>atacurilor</a:t>
            </a:r>
            <a:r>
              <a:rPr lang="en-US" sz="2800" dirty="0"/>
              <a:t> de tip man-in-the-middle cu </a:t>
            </a:r>
            <a:r>
              <a:rPr lang="en-US" sz="2800" dirty="0" err="1"/>
              <a:t>audierea</a:t>
            </a:r>
            <a:r>
              <a:rPr lang="en-US" sz="2800" dirty="0"/>
              <a:t> </a:t>
            </a:r>
            <a:r>
              <a:rPr lang="en-US" sz="2800" dirty="0" err="1"/>
              <a:t>informațiilor</a:t>
            </a:r>
            <a:r>
              <a:rPr lang="en-US" sz="2800" dirty="0"/>
              <a:t> </a:t>
            </a:r>
            <a:r>
              <a:rPr lang="en-US" sz="2800" dirty="0" err="1"/>
              <a:t>sensibile</a:t>
            </a:r>
            <a:r>
              <a:rPr lang="en-US" sz="2800" dirty="0"/>
              <a:t>;</a:t>
            </a:r>
          </a:p>
          <a:p>
            <a:pPr lvl="1" algn="just"/>
            <a:r>
              <a:rPr lang="en-US" sz="2800" dirty="0" err="1"/>
              <a:t>Autentificare</a:t>
            </a:r>
            <a:r>
              <a:rPr lang="en-US" sz="2800" dirty="0"/>
              <a:t>: nu </a:t>
            </a:r>
            <a:r>
              <a:rPr lang="en-US" sz="2800" dirty="0" err="1"/>
              <a:t>este</a:t>
            </a:r>
            <a:r>
              <a:rPr lang="en-US" sz="2800" dirty="0"/>
              <a:t> </a:t>
            </a:r>
            <a:r>
              <a:rPr lang="en-US" sz="2800" dirty="0" err="1"/>
              <a:t>clar</a:t>
            </a:r>
            <a:r>
              <a:rPr lang="en-US" sz="2800" dirty="0"/>
              <a:t> cu cine </a:t>
            </a:r>
            <a:r>
              <a:rPr lang="en-US" sz="2800" dirty="0" err="1"/>
              <a:t>vorbești</a:t>
            </a:r>
            <a:r>
              <a:rPr lang="en-US" sz="2800" dirty="0"/>
              <a:t>. </a:t>
            </a:r>
            <a:r>
              <a:rPr lang="en-US" sz="2800" dirty="0" err="1"/>
              <a:t>Autentificarea</a:t>
            </a:r>
            <a:r>
              <a:rPr lang="en-US" sz="2800" dirty="0"/>
              <a:t> </a:t>
            </a:r>
            <a:r>
              <a:rPr lang="en-US" sz="2800" dirty="0" err="1"/>
              <a:t>este</a:t>
            </a:r>
            <a:r>
              <a:rPr lang="en-US" sz="2800" dirty="0"/>
              <a:t> </a:t>
            </a:r>
            <a:r>
              <a:rPr lang="en-US" sz="2800" dirty="0" err="1"/>
              <a:t>trimisă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clar</a:t>
            </a:r>
            <a:r>
              <a:rPr lang="en-US" sz="2800" dirty="0"/>
              <a:t>, </a:t>
            </a:r>
            <a:r>
              <a:rPr lang="en-US" sz="2800" dirty="0" err="1"/>
              <a:t>astfel</a:t>
            </a:r>
            <a:r>
              <a:rPr lang="en-US" sz="2800" dirty="0"/>
              <a:t> </a:t>
            </a:r>
            <a:r>
              <a:rPr lang="en-US" sz="2800" dirty="0" err="1"/>
              <a:t>încât</a:t>
            </a:r>
            <a:r>
              <a:rPr lang="en-US" sz="2800" dirty="0"/>
              <a:t> </a:t>
            </a:r>
            <a:r>
              <a:rPr lang="en-US" sz="2800" dirty="0" err="1"/>
              <a:t>oricine</a:t>
            </a:r>
            <a:r>
              <a:rPr lang="en-US" sz="2800" dirty="0"/>
              <a:t> </a:t>
            </a:r>
            <a:r>
              <a:rPr lang="en-US" sz="2800" dirty="0" err="1"/>
              <a:t>interceptează</a:t>
            </a:r>
            <a:r>
              <a:rPr lang="en-US" sz="2800" dirty="0"/>
              <a:t> </a:t>
            </a:r>
            <a:r>
              <a:rPr lang="en-US" sz="2800" dirty="0" err="1"/>
              <a:t>cererea</a:t>
            </a:r>
            <a:r>
              <a:rPr lang="en-US" sz="2800" dirty="0"/>
              <a:t> poate </a:t>
            </a:r>
            <a:r>
              <a:rPr lang="en-US" sz="2800" dirty="0" err="1"/>
              <a:t>determina</a:t>
            </a:r>
            <a:r>
              <a:rPr lang="en-US" sz="2800" dirty="0"/>
              <a:t> </a:t>
            </a:r>
            <a:r>
              <a:rPr lang="en-US" sz="2800" dirty="0" err="1"/>
              <a:t>numele</a:t>
            </a:r>
            <a:r>
              <a:rPr lang="en-US" sz="2800" dirty="0"/>
              <a:t> de </a:t>
            </a:r>
            <a:r>
              <a:rPr lang="en-US" sz="2800" dirty="0" err="1"/>
              <a:t>utilizator</a:t>
            </a:r>
            <a:r>
              <a:rPr lang="en-US" sz="2800" dirty="0"/>
              <a:t> </a:t>
            </a:r>
            <a:r>
              <a:rPr lang="en-US" sz="2800" dirty="0" err="1"/>
              <a:t>și</a:t>
            </a:r>
            <a:r>
              <a:rPr lang="en-US" sz="2800" dirty="0"/>
              <a:t> </a:t>
            </a:r>
            <a:r>
              <a:rPr lang="en-US" sz="2800" dirty="0" err="1"/>
              <a:t>parola</a:t>
            </a:r>
            <a:r>
              <a:rPr lang="en-US" sz="2800" dirty="0"/>
              <a:t> </a:t>
            </a:r>
            <a:r>
              <a:rPr lang="en-US" sz="2800" dirty="0" err="1"/>
              <a:t>utilizate</a:t>
            </a:r>
            <a:r>
              <a:rPr lang="en-US" sz="2800" dirty="0"/>
              <a:t>.</a:t>
            </a:r>
          </a:p>
          <a:p>
            <a:r>
              <a:rPr lang="en-US" sz="3000" dirty="0" err="1"/>
              <a:t>Fără</a:t>
            </a:r>
            <a:r>
              <a:rPr lang="en-US" sz="3000" dirty="0"/>
              <a:t> stare: </a:t>
            </a:r>
            <a:r>
              <a:rPr lang="en-US" sz="3000" dirty="0" err="1"/>
              <a:t>necesită</a:t>
            </a:r>
            <a:r>
              <a:rPr lang="en-US" sz="3000" dirty="0"/>
              <a:t> </a:t>
            </a:r>
            <a:r>
              <a:rPr lang="en-US" sz="3000" dirty="0" err="1"/>
              <a:t>tehnici</a:t>
            </a:r>
            <a:r>
              <a:rPr lang="en-US" sz="3000" dirty="0"/>
              <a:t> de </a:t>
            </a:r>
            <a:r>
              <a:rPr lang="en-US" sz="3000" dirty="0" err="1"/>
              <a:t>gestionare</a:t>
            </a:r>
            <a:r>
              <a:rPr lang="en-US" sz="3000" dirty="0"/>
              <a:t> a </a:t>
            </a:r>
            <a:r>
              <a:rPr lang="en-US" sz="3000" dirty="0" err="1"/>
              <a:t>stării</a:t>
            </a:r>
            <a:br>
              <a:rPr lang="en-US" sz="3000" dirty="0"/>
            </a:br>
            <a:r>
              <a:rPr lang="en-US" sz="3000" dirty="0"/>
              <a:t>pentru a </a:t>
            </a:r>
            <a:r>
              <a:rPr lang="en-US" sz="3000" dirty="0" err="1"/>
              <a:t>menține</a:t>
            </a:r>
            <a:r>
              <a:rPr lang="en-US" sz="3000" dirty="0"/>
              <a:t> </a:t>
            </a:r>
            <a:r>
              <a:rPr lang="en-US" sz="3000" dirty="0" err="1"/>
              <a:t>informațiile</a:t>
            </a:r>
            <a:r>
              <a:rPr lang="en-US" sz="3000" dirty="0"/>
              <a:t> pe </a:t>
            </a:r>
            <a:r>
              <a:rPr lang="en-US" sz="3000" dirty="0" err="1"/>
              <a:t>mai</a:t>
            </a:r>
            <a:r>
              <a:rPr lang="en-US" sz="3000" dirty="0"/>
              <a:t> </a:t>
            </a:r>
            <a:r>
              <a:rPr lang="en-US" sz="3000" dirty="0" err="1"/>
              <a:t>multe</a:t>
            </a:r>
            <a:r>
              <a:rPr lang="en-US" sz="3000" dirty="0"/>
              <a:t> </a:t>
            </a:r>
            <a:r>
              <a:rPr lang="en-US" sz="3000" dirty="0" err="1"/>
              <a:t>cicluri</a:t>
            </a:r>
            <a:br>
              <a:rPr lang="en-US" sz="3000" dirty="0"/>
            </a:br>
            <a:r>
              <a:rPr lang="en-US" sz="3000" dirty="0"/>
              <a:t>de </a:t>
            </a:r>
            <a:r>
              <a:rPr lang="en-US" sz="3000" dirty="0" err="1"/>
              <a:t>cerere-răspuns</a:t>
            </a:r>
            <a:r>
              <a:rPr lang="en-US" sz="3000" dirty="0"/>
              <a:t>.</a:t>
            </a:r>
          </a:p>
        </p:txBody>
      </p:sp>
      <p:pic>
        <p:nvPicPr>
          <p:cNvPr id="2050" name="Picture 2" descr="Disadvantage Generic Outline Color icon">
            <a:extLst>
              <a:ext uri="{FF2B5EF4-FFF2-40B4-BE49-F238E27FC236}">
                <a16:creationId xmlns:a16="http://schemas.microsoft.com/office/drawing/2014/main" id="{5D479D51-B5D6-14FE-C063-B79215E0C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2430" y="4820423"/>
            <a:ext cx="1919570" cy="191957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17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Probleme cu HTTP-ul</a:t>
            </a:r>
            <a:endParaRPr lang="en-US" dirty="0"/>
          </a:p>
        </p:txBody>
      </p:sp>
      <p:pic>
        <p:nvPicPr>
          <p:cNvPr id="6" name="図 4" descr="person.png">
            <a:extLst>
              <a:ext uri="{FF2B5EF4-FFF2-40B4-BE49-F238E27FC236}">
                <a16:creationId xmlns:a16="http://schemas.microsoft.com/office/drawing/2014/main" id="{FE499EF9-1267-10DD-3EA4-79DEBBB8B3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679" y="1901293"/>
            <a:ext cx="830751" cy="830751"/>
          </a:xfrm>
          <a:prstGeom prst="rect">
            <a:avLst/>
          </a:prstGeom>
        </p:spPr>
      </p:pic>
      <p:pic>
        <p:nvPicPr>
          <p:cNvPr id="7" name="図 5" descr="server.png">
            <a:extLst>
              <a:ext uri="{FF2B5EF4-FFF2-40B4-BE49-F238E27FC236}">
                <a16:creationId xmlns:a16="http://schemas.microsoft.com/office/drawing/2014/main" id="{21E35564-F936-5D9D-3EC2-83958F002B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696" y="1901294"/>
            <a:ext cx="846695" cy="846695"/>
          </a:xfrm>
          <a:prstGeom prst="rect">
            <a:avLst/>
          </a:prstGeom>
        </p:spPr>
      </p:pic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3FC91AE3-D092-17E8-9BA2-B5945E26BF50}"/>
              </a:ext>
            </a:extLst>
          </p:cNvPr>
          <p:cNvCxnSpPr/>
          <p:nvPr/>
        </p:nvCxnSpPr>
        <p:spPr>
          <a:xfrm>
            <a:off x="3314112" y="2820049"/>
            <a:ext cx="0" cy="37740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0E364AAF-EAEE-539B-E2CF-24CDA81F9275}"/>
              </a:ext>
            </a:extLst>
          </p:cNvPr>
          <p:cNvCxnSpPr/>
          <p:nvPr/>
        </p:nvCxnSpPr>
        <p:spPr>
          <a:xfrm>
            <a:off x="8636328" y="2732044"/>
            <a:ext cx="0" cy="37740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10">
            <a:extLst>
              <a:ext uri="{FF2B5EF4-FFF2-40B4-BE49-F238E27FC236}">
                <a16:creationId xmlns:a16="http://schemas.microsoft.com/office/drawing/2014/main" id="{E3C60F8E-D59F-5C91-2FFF-39416B450318}"/>
              </a:ext>
            </a:extLst>
          </p:cNvPr>
          <p:cNvCxnSpPr/>
          <p:nvPr/>
        </p:nvCxnSpPr>
        <p:spPr>
          <a:xfrm>
            <a:off x="3476079" y="3027219"/>
            <a:ext cx="4899617" cy="3242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1">
            <a:extLst>
              <a:ext uri="{FF2B5EF4-FFF2-40B4-BE49-F238E27FC236}">
                <a16:creationId xmlns:a16="http://schemas.microsoft.com/office/drawing/2014/main" id="{1B9FE34A-03F0-C3EC-0C52-D1AE737C9289}"/>
              </a:ext>
            </a:extLst>
          </p:cNvPr>
          <p:cNvCxnSpPr/>
          <p:nvPr/>
        </p:nvCxnSpPr>
        <p:spPr>
          <a:xfrm flipH="1">
            <a:off x="3557292" y="3503885"/>
            <a:ext cx="4899617" cy="3242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2">
            <a:extLst>
              <a:ext uri="{FF2B5EF4-FFF2-40B4-BE49-F238E27FC236}">
                <a16:creationId xmlns:a16="http://schemas.microsoft.com/office/drawing/2014/main" id="{17A9976E-81F1-EA58-FF9D-407A93AEE0AB}"/>
              </a:ext>
            </a:extLst>
          </p:cNvPr>
          <p:cNvSpPr txBox="1"/>
          <p:nvPr/>
        </p:nvSpPr>
        <p:spPr>
          <a:xfrm>
            <a:off x="4989347" y="2756996"/>
            <a:ext cx="2079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GET index.html</a:t>
            </a:r>
            <a:endParaRPr kumimoji="1" lang="ja-JP" altLang="en-US" sz="2400" dirty="0"/>
          </a:p>
        </p:txBody>
      </p:sp>
      <p:cxnSp>
        <p:nvCxnSpPr>
          <p:cNvPr id="13" name="直線矢印コネクタ 13">
            <a:extLst>
              <a:ext uri="{FF2B5EF4-FFF2-40B4-BE49-F238E27FC236}">
                <a16:creationId xmlns:a16="http://schemas.microsoft.com/office/drawing/2014/main" id="{D2BE06CD-408F-1AD1-2BF6-17DEB385D50D}"/>
              </a:ext>
            </a:extLst>
          </p:cNvPr>
          <p:cNvCxnSpPr/>
          <p:nvPr/>
        </p:nvCxnSpPr>
        <p:spPr>
          <a:xfrm>
            <a:off x="3547266" y="4098372"/>
            <a:ext cx="4899617" cy="3242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4">
            <a:extLst>
              <a:ext uri="{FF2B5EF4-FFF2-40B4-BE49-F238E27FC236}">
                <a16:creationId xmlns:a16="http://schemas.microsoft.com/office/drawing/2014/main" id="{31962B00-3B38-D65A-ED3C-0D40A172B2BE}"/>
              </a:ext>
            </a:extLst>
          </p:cNvPr>
          <p:cNvCxnSpPr/>
          <p:nvPr/>
        </p:nvCxnSpPr>
        <p:spPr>
          <a:xfrm flipH="1">
            <a:off x="3628479" y="4575038"/>
            <a:ext cx="4899617" cy="3242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5">
            <a:extLst>
              <a:ext uri="{FF2B5EF4-FFF2-40B4-BE49-F238E27FC236}">
                <a16:creationId xmlns:a16="http://schemas.microsoft.com/office/drawing/2014/main" id="{3389F872-4CEF-46B3-CD7F-0231A2572B5D}"/>
              </a:ext>
            </a:extLst>
          </p:cNvPr>
          <p:cNvSpPr txBox="1"/>
          <p:nvPr/>
        </p:nvSpPr>
        <p:spPr>
          <a:xfrm>
            <a:off x="4989347" y="3854475"/>
            <a:ext cx="1779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GET style.css</a:t>
            </a:r>
            <a:endParaRPr kumimoji="1" lang="ja-JP" altLang="en-US" sz="2400" dirty="0"/>
          </a:p>
        </p:txBody>
      </p:sp>
      <p:sp>
        <p:nvSpPr>
          <p:cNvPr id="16" name="テキスト ボックス 16">
            <a:extLst>
              <a:ext uri="{FF2B5EF4-FFF2-40B4-BE49-F238E27FC236}">
                <a16:creationId xmlns:a16="http://schemas.microsoft.com/office/drawing/2014/main" id="{1609D6A0-FF9B-69A0-529B-2F99B6EA4290}"/>
              </a:ext>
            </a:extLst>
          </p:cNvPr>
          <p:cNvSpPr txBox="1"/>
          <p:nvPr/>
        </p:nvSpPr>
        <p:spPr>
          <a:xfrm>
            <a:off x="2013606" y="2865057"/>
            <a:ext cx="1128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+mj-lt"/>
              </a:rPr>
              <a:t>CERERE</a:t>
            </a:r>
            <a:endParaRPr kumimoji="1" lang="ja-JP" altLang="en-US" sz="2400" dirty="0">
              <a:latin typeface="+mj-lt"/>
            </a:endParaRPr>
          </a:p>
        </p:txBody>
      </p:sp>
      <p:sp>
        <p:nvSpPr>
          <p:cNvPr id="17" name="テキスト ボックス 17">
            <a:extLst>
              <a:ext uri="{FF2B5EF4-FFF2-40B4-BE49-F238E27FC236}">
                <a16:creationId xmlns:a16="http://schemas.microsoft.com/office/drawing/2014/main" id="{D55F68B7-BD0B-8C54-B18F-503BFB319620}"/>
              </a:ext>
            </a:extLst>
          </p:cNvPr>
          <p:cNvSpPr txBox="1"/>
          <p:nvPr/>
        </p:nvSpPr>
        <p:spPr>
          <a:xfrm>
            <a:off x="8636328" y="3413056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+mj-lt"/>
              </a:rPr>
              <a:t>RĂSPUNS</a:t>
            </a:r>
            <a:endParaRPr kumimoji="1" lang="ja-JP" altLang="en-US" sz="2400" dirty="0">
              <a:latin typeface="+mj-lt"/>
            </a:endParaRPr>
          </a:p>
        </p:txBody>
      </p:sp>
      <p:sp>
        <p:nvSpPr>
          <p:cNvPr id="18" name="テキスト ボックス 19">
            <a:extLst>
              <a:ext uri="{FF2B5EF4-FFF2-40B4-BE49-F238E27FC236}">
                <a16:creationId xmlns:a16="http://schemas.microsoft.com/office/drawing/2014/main" id="{E2DCAA99-122E-4FA3-BF28-D820C0D49046}"/>
              </a:ext>
            </a:extLst>
          </p:cNvPr>
          <p:cNvSpPr txBox="1"/>
          <p:nvPr/>
        </p:nvSpPr>
        <p:spPr>
          <a:xfrm>
            <a:off x="2013606" y="3913706"/>
            <a:ext cx="1128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+mj-lt"/>
              </a:rPr>
              <a:t>CERERE</a:t>
            </a:r>
            <a:endParaRPr kumimoji="1" lang="ja-JP" altLang="en-US" sz="2400" dirty="0">
              <a:latin typeface="+mj-lt"/>
            </a:endParaRPr>
          </a:p>
        </p:txBody>
      </p:sp>
      <p:sp>
        <p:nvSpPr>
          <p:cNvPr id="19" name="テキスト ボックス 20">
            <a:extLst>
              <a:ext uri="{FF2B5EF4-FFF2-40B4-BE49-F238E27FC236}">
                <a16:creationId xmlns:a16="http://schemas.microsoft.com/office/drawing/2014/main" id="{48EAF2B1-1C2F-BC68-77BA-F9BA32824999}"/>
              </a:ext>
            </a:extLst>
          </p:cNvPr>
          <p:cNvSpPr txBox="1"/>
          <p:nvPr/>
        </p:nvSpPr>
        <p:spPr>
          <a:xfrm>
            <a:off x="8636328" y="4529972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+mj-lt"/>
              </a:rPr>
              <a:t>RĂSPUNS</a:t>
            </a:r>
            <a:endParaRPr kumimoji="1" lang="ja-JP" altLang="en-US" sz="2400" dirty="0">
              <a:latin typeface="+mj-lt"/>
            </a:endParaRPr>
          </a:p>
        </p:txBody>
      </p:sp>
      <p:sp>
        <p:nvSpPr>
          <p:cNvPr id="20" name="テキスト ボックス 2">
            <a:extLst>
              <a:ext uri="{FF2B5EF4-FFF2-40B4-BE49-F238E27FC236}">
                <a16:creationId xmlns:a16="http://schemas.microsoft.com/office/drawing/2014/main" id="{097FAD71-2CA7-78FA-81DE-C090B449304B}"/>
              </a:ext>
            </a:extLst>
          </p:cNvPr>
          <p:cNvSpPr txBox="1"/>
          <p:nvPr/>
        </p:nvSpPr>
        <p:spPr>
          <a:xfrm rot="21075629">
            <a:off x="4242041" y="5559754"/>
            <a:ext cx="34892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800" dirty="0">
                <a:solidFill>
                  <a:srgbClr val="FF0000"/>
                </a:solidFill>
                <a:latin typeface="+mj-lt"/>
              </a:rPr>
              <a:t>NESCHIMBAT</a:t>
            </a:r>
            <a:endParaRPr kumimoji="1" lang="ja-JP" altLang="en-US" sz="48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719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Probleme cu HTTP-ul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C903612-FB45-BC20-2208-4346BB0D5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4908" y="1756884"/>
            <a:ext cx="7139694" cy="9910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3200" dirty="0" err="1"/>
              <a:t>Timpul</a:t>
            </a:r>
            <a:r>
              <a:rPr lang="en-US" altLang="ja-JP" sz="3200" dirty="0"/>
              <a:t> de </a:t>
            </a:r>
            <a:r>
              <a:rPr lang="en-US" altLang="ja-JP" sz="3200" dirty="0" err="1"/>
              <a:t>răspuns</a:t>
            </a:r>
            <a:r>
              <a:rPr lang="en-US" altLang="ja-JP" sz="3200" dirty="0"/>
              <a:t> </a:t>
            </a:r>
            <a:r>
              <a:rPr lang="en-US" altLang="ja-JP" sz="3200" dirty="0" err="1"/>
              <a:t>devine</a:t>
            </a:r>
            <a:r>
              <a:rPr lang="en-US" altLang="ja-JP" sz="3200" dirty="0"/>
              <a:t> </a:t>
            </a:r>
            <a:r>
              <a:rPr lang="en-US" altLang="ja-JP" sz="3200" dirty="0" err="1"/>
              <a:t>mai</a:t>
            </a:r>
            <a:r>
              <a:rPr lang="en-US" altLang="ja-JP" sz="3200" dirty="0"/>
              <a:t> lent </a:t>
            </a:r>
            <a:r>
              <a:rPr lang="en-US" altLang="ja-JP" sz="3200" dirty="0" err="1"/>
              <a:t>atunci</a:t>
            </a:r>
            <a:r>
              <a:rPr lang="en-US" altLang="ja-JP" sz="3200" dirty="0"/>
              <a:t> </a:t>
            </a:r>
            <a:r>
              <a:rPr lang="en-US" altLang="ja-JP" sz="3200" dirty="0" err="1"/>
              <a:t>când</a:t>
            </a:r>
            <a:r>
              <a:rPr lang="en-US" altLang="ja-JP" sz="3200" dirty="0"/>
              <a:t> </a:t>
            </a:r>
            <a:r>
              <a:rPr lang="en-US" altLang="ja-JP" sz="3200" dirty="0" err="1"/>
              <a:t>numărul</a:t>
            </a:r>
            <a:r>
              <a:rPr lang="en-US" altLang="ja-JP" sz="3200" dirty="0"/>
              <a:t> </a:t>
            </a:r>
            <a:r>
              <a:rPr lang="en-US" altLang="ja-JP" sz="3200" dirty="0" err="1"/>
              <a:t>resursele</a:t>
            </a:r>
            <a:r>
              <a:rPr lang="en-US" altLang="ja-JP" sz="3200" dirty="0"/>
              <a:t> solicitate </a:t>
            </a:r>
            <a:r>
              <a:rPr lang="en-US" altLang="ja-JP" sz="3200" dirty="0" err="1"/>
              <a:t>crește</a:t>
            </a:r>
            <a:r>
              <a:rPr lang="en-US" altLang="ja-JP" sz="3200" dirty="0"/>
              <a:t>.</a:t>
            </a:r>
            <a:endParaRPr kumimoji="1" lang="en-US" altLang="ja-JP" sz="3200" dirty="0"/>
          </a:p>
        </p:txBody>
      </p:sp>
      <p:pic>
        <p:nvPicPr>
          <p:cNvPr id="4" name="図 4" descr="person.png">
            <a:extLst>
              <a:ext uri="{FF2B5EF4-FFF2-40B4-BE49-F238E27FC236}">
                <a16:creationId xmlns:a16="http://schemas.microsoft.com/office/drawing/2014/main" id="{BCC1AE66-104F-6F1E-C602-04EC0EAEC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467" y="2194455"/>
            <a:ext cx="830751" cy="830751"/>
          </a:xfrm>
          <a:prstGeom prst="rect">
            <a:avLst/>
          </a:prstGeom>
        </p:spPr>
      </p:pic>
      <p:pic>
        <p:nvPicPr>
          <p:cNvPr id="5" name="図 5" descr="server.png">
            <a:extLst>
              <a:ext uri="{FF2B5EF4-FFF2-40B4-BE49-F238E27FC236}">
                <a16:creationId xmlns:a16="http://schemas.microsoft.com/office/drawing/2014/main" id="{3F79B280-8087-0EBF-7998-6BAAECA9E1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327" y="2210190"/>
            <a:ext cx="846695" cy="846695"/>
          </a:xfrm>
          <a:prstGeom prst="rect">
            <a:avLst/>
          </a:prstGeom>
        </p:spPr>
      </p:pic>
      <p:cxnSp>
        <p:nvCxnSpPr>
          <p:cNvPr id="21" name="直線コネクタ 6">
            <a:extLst>
              <a:ext uri="{FF2B5EF4-FFF2-40B4-BE49-F238E27FC236}">
                <a16:creationId xmlns:a16="http://schemas.microsoft.com/office/drawing/2014/main" id="{BA8DBA84-E148-58BE-28D2-CDF7F3643320}"/>
              </a:ext>
            </a:extLst>
          </p:cNvPr>
          <p:cNvCxnSpPr/>
          <p:nvPr/>
        </p:nvCxnSpPr>
        <p:spPr>
          <a:xfrm>
            <a:off x="2048942" y="2936685"/>
            <a:ext cx="0" cy="37740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7">
            <a:extLst>
              <a:ext uri="{FF2B5EF4-FFF2-40B4-BE49-F238E27FC236}">
                <a16:creationId xmlns:a16="http://schemas.microsoft.com/office/drawing/2014/main" id="{2381D6D1-3AE9-505B-7B82-545AFDD334C1}"/>
              </a:ext>
            </a:extLst>
          </p:cNvPr>
          <p:cNvCxnSpPr/>
          <p:nvPr/>
        </p:nvCxnSpPr>
        <p:spPr>
          <a:xfrm>
            <a:off x="9330032" y="3056885"/>
            <a:ext cx="0" cy="37740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8">
            <a:extLst>
              <a:ext uri="{FF2B5EF4-FFF2-40B4-BE49-F238E27FC236}">
                <a16:creationId xmlns:a16="http://schemas.microsoft.com/office/drawing/2014/main" id="{1614C94A-4A95-8F4D-D2FB-84675EB0A2DE}"/>
              </a:ext>
            </a:extLst>
          </p:cNvPr>
          <p:cNvCxnSpPr/>
          <p:nvPr/>
        </p:nvCxnSpPr>
        <p:spPr>
          <a:xfrm>
            <a:off x="2111836" y="3098818"/>
            <a:ext cx="7071679" cy="2161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12">
            <a:extLst>
              <a:ext uri="{FF2B5EF4-FFF2-40B4-BE49-F238E27FC236}">
                <a16:creationId xmlns:a16="http://schemas.microsoft.com/office/drawing/2014/main" id="{B90030E8-A58F-4195-CE11-BB29AC041AF9}"/>
              </a:ext>
            </a:extLst>
          </p:cNvPr>
          <p:cNvCxnSpPr/>
          <p:nvPr/>
        </p:nvCxnSpPr>
        <p:spPr>
          <a:xfrm flipH="1">
            <a:off x="2111836" y="3467395"/>
            <a:ext cx="7071679" cy="2161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13">
            <a:extLst>
              <a:ext uri="{FF2B5EF4-FFF2-40B4-BE49-F238E27FC236}">
                <a16:creationId xmlns:a16="http://schemas.microsoft.com/office/drawing/2014/main" id="{5D0B03AC-EE03-DA92-56C6-8495513F27FD}"/>
              </a:ext>
            </a:extLst>
          </p:cNvPr>
          <p:cNvCxnSpPr/>
          <p:nvPr/>
        </p:nvCxnSpPr>
        <p:spPr>
          <a:xfrm>
            <a:off x="2111836" y="3817231"/>
            <a:ext cx="7071679" cy="2161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14">
            <a:extLst>
              <a:ext uri="{FF2B5EF4-FFF2-40B4-BE49-F238E27FC236}">
                <a16:creationId xmlns:a16="http://schemas.microsoft.com/office/drawing/2014/main" id="{8AFCF245-7530-C7F9-4623-13C4AF5E686B}"/>
              </a:ext>
            </a:extLst>
          </p:cNvPr>
          <p:cNvCxnSpPr/>
          <p:nvPr/>
        </p:nvCxnSpPr>
        <p:spPr>
          <a:xfrm flipH="1">
            <a:off x="2111836" y="4185808"/>
            <a:ext cx="7071679" cy="2161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15">
            <a:extLst>
              <a:ext uri="{FF2B5EF4-FFF2-40B4-BE49-F238E27FC236}">
                <a16:creationId xmlns:a16="http://schemas.microsoft.com/office/drawing/2014/main" id="{9937AEAE-3A25-B199-6F9B-FF99794AC113}"/>
              </a:ext>
            </a:extLst>
          </p:cNvPr>
          <p:cNvCxnSpPr/>
          <p:nvPr/>
        </p:nvCxnSpPr>
        <p:spPr>
          <a:xfrm>
            <a:off x="2111836" y="4533466"/>
            <a:ext cx="7071679" cy="2161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16">
            <a:extLst>
              <a:ext uri="{FF2B5EF4-FFF2-40B4-BE49-F238E27FC236}">
                <a16:creationId xmlns:a16="http://schemas.microsoft.com/office/drawing/2014/main" id="{0C60009E-9550-DF57-D073-25CE79348CBC}"/>
              </a:ext>
            </a:extLst>
          </p:cNvPr>
          <p:cNvCxnSpPr/>
          <p:nvPr/>
        </p:nvCxnSpPr>
        <p:spPr>
          <a:xfrm flipH="1">
            <a:off x="2111836" y="4902043"/>
            <a:ext cx="7071679" cy="2161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17">
            <a:extLst>
              <a:ext uri="{FF2B5EF4-FFF2-40B4-BE49-F238E27FC236}">
                <a16:creationId xmlns:a16="http://schemas.microsoft.com/office/drawing/2014/main" id="{6C7DE176-A646-B4EF-4ADA-6A58072A61C5}"/>
              </a:ext>
            </a:extLst>
          </p:cNvPr>
          <p:cNvCxnSpPr/>
          <p:nvPr/>
        </p:nvCxnSpPr>
        <p:spPr>
          <a:xfrm>
            <a:off x="2111836" y="5245345"/>
            <a:ext cx="7071679" cy="2161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18">
            <a:extLst>
              <a:ext uri="{FF2B5EF4-FFF2-40B4-BE49-F238E27FC236}">
                <a16:creationId xmlns:a16="http://schemas.microsoft.com/office/drawing/2014/main" id="{1EC5E242-61D7-3BF6-A498-968447F26ADB}"/>
              </a:ext>
            </a:extLst>
          </p:cNvPr>
          <p:cNvCxnSpPr/>
          <p:nvPr/>
        </p:nvCxnSpPr>
        <p:spPr>
          <a:xfrm flipH="1">
            <a:off x="2111836" y="5613922"/>
            <a:ext cx="7071679" cy="2161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19">
            <a:extLst>
              <a:ext uri="{FF2B5EF4-FFF2-40B4-BE49-F238E27FC236}">
                <a16:creationId xmlns:a16="http://schemas.microsoft.com/office/drawing/2014/main" id="{421E16A4-E5A0-6279-3C97-C4AF9C09668A}"/>
              </a:ext>
            </a:extLst>
          </p:cNvPr>
          <p:cNvCxnSpPr/>
          <p:nvPr/>
        </p:nvCxnSpPr>
        <p:spPr>
          <a:xfrm>
            <a:off x="2111836" y="5938188"/>
            <a:ext cx="7071679" cy="2161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20">
            <a:extLst>
              <a:ext uri="{FF2B5EF4-FFF2-40B4-BE49-F238E27FC236}">
                <a16:creationId xmlns:a16="http://schemas.microsoft.com/office/drawing/2014/main" id="{B036E814-C00B-C563-6442-C9FF2E73724A}"/>
              </a:ext>
            </a:extLst>
          </p:cNvPr>
          <p:cNvCxnSpPr/>
          <p:nvPr/>
        </p:nvCxnSpPr>
        <p:spPr>
          <a:xfrm flipH="1">
            <a:off x="2111836" y="6306765"/>
            <a:ext cx="7071679" cy="2161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43">
            <a:extLst>
              <a:ext uri="{FF2B5EF4-FFF2-40B4-BE49-F238E27FC236}">
                <a16:creationId xmlns:a16="http://schemas.microsoft.com/office/drawing/2014/main" id="{3D73094B-7D87-4C38-2E9A-E4FE4890BC6F}"/>
              </a:ext>
            </a:extLst>
          </p:cNvPr>
          <p:cNvSpPr txBox="1"/>
          <p:nvPr/>
        </p:nvSpPr>
        <p:spPr>
          <a:xfrm>
            <a:off x="3205007" y="4291238"/>
            <a:ext cx="4568029" cy="101566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3000" dirty="0" err="1"/>
              <a:t>Și</a:t>
            </a:r>
            <a:r>
              <a:rPr kumimoji="1" lang="en-US" altLang="ja-JP" sz="3000" dirty="0"/>
              <a:t> </a:t>
            </a:r>
            <a:r>
              <a:rPr kumimoji="1" lang="en-US" altLang="ja-JP" sz="3000" dirty="0" err="1"/>
              <a:t>fiecare</a:t>
            </a:r>
            <a:r>
              <a:rPr kumimoji="1" lang="en-US" altLang="ja-JP" sz="3000" dirty="0"/>
              <a:t> </a:t>
            </a:r>
            <a:r>
              <a:rPr kumimoji="1" lang="en-US" altLang="ja-JP" sz="3000" dirty="0" err="1"/>
              <a:t>tranzacție</a:t>
            </a:r>
            <a:r>
              <a:rPr kumimoji="1" lang="en-US" altLang="ja-JP" sz="3000" dirty="0"/>
              <a:t> are </a:t>
            </a:r>
            <a:r>
              <a:rPr kumimoji="1" lang="en-US" altLang="ja-JP" sz="3000" dirty="0" err="1"/>
              <a:t>anteturi</a:t>
            </a:r>
            <a:r>
              <a:rPr kumimoji="1" lang="en-US" altLang="ja-JP" sz="3000" dirty="0"/>
              <a:t> </a:t>
            </a:r>
            <a:r>
              <a:rPr kumimoji="1" lang="en-US" altLang="ja-JP" sz="3000" dirty="0" err="1"/>
              <a:t>suprapuse</a:t>
            </a:r>
            <a:r>
              <a:rPr kumimoji="1" lang="en-US" altLang="ja-JP" sz="3000" dirty="0"/>
              <a:t>.</a:t>
            </a:r>
            <a:endParaRPr kumimoji="1" lang="ja-JP" altLang="en-US" sz="3000" dirty="0"/>
          </a:p>
        </p:txBody>
      </p:sp>
    </p:spTree>
    <p:extLst>
      <p:ext uri="{BB962C8B-B14F-4D97-AF65-F5344CB8AC3E}">
        <p14:creationId xmlns:p14="http://schemas.microsoft.com/office/powerpoint/2010/main" val="365660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500"/>
                            </p:stCondLst>
                            <p:childTnLst>
                              <p:par>
                                <p:cTn id="7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500"/>
                            </p:stCondLst>
                            <p:childTnLst>
                              <p:par>
                                <p:cTn id="8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500"/>
                            </p:stCondLst>
                            <p:childTnLst>
                              <p:par>
                                <p:cTn id="8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15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HTTP 2.0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FDC8B4-5D31-ACF5-3F1E-644848962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951" y="1901227"/>
            <a:ext cx="11832318" cy="4527551"/>
          </a:xfrm>
        </p:spPr>
        <p:txBody>
          <a:bodyPr>
            <a:noAutofit/>
          </a:bodyPr>
          <a:lstStyle/>
          <a:p>
            <a:pPr algn="just"/>
            <a:r>
              <a:rPr lang="en-US" sz="3400" dirty="0" err="1"/>
              <a:t>Elimină</a:t>
            </a:r>
            <a:r>
              <a:rPr lang="en-US" sz="3400" dirty="0"/>
              <a:t> </a:t>
            </a:r>
            <a:r>
              <a:rPr lang="en-US" sz="3400" dirty="0" err="1"/>
              <a:t>elementele</a:t>
            </a:r>
            <a:r>
              <a:rPr lang="en-US" sz="3400" dirty="0"/>
              <a:t> </a:t>
            </a:r>
            <a:r>
              <a:rPr lang="en-US" sz="3400" dirty="0" err="1"/>
              <a:t>blocante</a:t>
            </a:r>
            <a:r>
              <a:rPr lang="en-US" sz="3400" dirty="0"/>
              <a:t> ale </a:t>
            </a:r>
            <a:r>
              <a:rPr lang="en-US" sz="3400" dirty="0" err="1"/>
              <a:t>versiunii</a:t>
            </a:r>
            <a:r>
              <a:rPr lang="en-US" sz="3400" dirty="0"/>
              <a:t> 1.1;</a:t>
            </a:r>
          </a:p>
          <a:p>
            <a:pPr algn="just"/>
            <a:r>
              <a:rPr lang="en-US" sz="3400" dirty="0"/>
              <a:t>Se pot cere </a:t>
            </a:r>
            <a:r>
              <a:rPr lang="en-US" sz="3400" dirty="0" err="1"/>
              <a:t>mai</a:t>
            </a:r>
            <a:r>
              <a:rPr lang="en-US" sz="3400" dirty="0"/>
              <a:t> </a:t>
            </a:r>
            <a:r>
              <a:rPr lang="en-US" sz="3400" dirty="0" err="1"/>
              <a:t>multe</a:t>
            </a:r>
            <a:r>
              <a:rPr lang="en-US" sz="3400" dirty="0"/>
              <a:t> </a:t>
            </a:r>
            <a:r>
              <a:rPr lang="en-US" sz="3400" dirty="0" err="1"/>
              <a:t>resurse</a:t>
            </a:r>
            <a:r>
              <a:rPr lang="en-US" sz="3400" dirty="0"/>
              <a:t> pe o </a:t>
            </a:r>
            <a:r>
              <a:rPr lang="en-US" sz="3400" dirty="0" err="1"/>
              <a:t>conexiune</a:t>
            </a:r>
            <a:r>
              <a:rPr lang="en-US" sz="3400" dirty="0"/>
              <a:t>, pe care </a:t>
            </a:r>
            <a:r>
              <a:rPr lang="en-US" sz="3400" dirty="0" err="1"/>
              <a:t>serverul</a:t>
            </a:r>
            <a:r>
              <a:rPr lang="en-US" sz="3400" dirty="0"/>
              <a:t> le poate </a:t>
            </a:r>
            <a:r>
              <a:rPr lang="en-US" sz="3400" dirty="0" err="1"/>
              <a:t>livra</a:t>
            </a:r>
            <a:r>
              <a:rPr lang="en-US" sz="3400" dirty="0"/>
              <a:t> </a:t>
            </a:r>
            <a:r>
              <a:rPr lang="en-US" sz="3400" dirty="0" err="1"/>
              <a:t>în</a:t>
            </a:r>
            <a:r>
              <a:rPr lang="en-US" sz="3400" dirty="0"/>
              <a:t> </a:t>
            </a:r>
            <a:r>
              <a:rPr lang="en-US" sz="3400" dirty="0" err="1"/>
              <a:t>orice</a:t>
            </a:r>
            <a:r>
              <a:rPr lang="en-US" sz="3400" dirty="0"/>
              <a:t> </a:t>
            </a:r>
            <a:r>
              <a:rPr lang="en-US" sz="3400" dirty="0" err="1"/>
              <a:t>ordine</a:t>
            </a:r>
            <a:r>
              <a:rPr lang="en-US" sz="3400" dirty="0"/>
              <a:t>;</a:t>
            </a:r>
          </a:p>
          <a:p>
            <a:pPr algn="just"/>
            <a:r>
              <a:rPr lang="en-US" sz="3400" dirty="0" err="1"/>
              <a:t>Resursele</a:t>
            </a:r>
            <a:r>
              <a:rPr lang="en-US" sz="3400" dirty="0"/>
              <a:t> se </a:t>
            </a:r>
            <a:r>
              <a:rPr lang="en-US" sz="3400" dirty="0" err="1"/>
              <a:t>livrează</a:t>
            </a:r>
            <a:r>
              <a:rPr lang="en-US" sz="3400" dirty="0"/>
              <a:t> </a:t>
            </a:r>
            <a:r>
              <a:rPr lang="en-US" sz="3400" dirty="0" err="1"/>
              <a:t>în</a:t>
            </a:r>
            <a:r>
              <a:rPr lang="en-US" sz="3400" dirty="0"/>
              <a:t> stream-</a:t>
            </a:r>
            <a:r>
              <a:rPr lang="en-US" sz="3400" dirty="0" err="1"/>
              <a:t>uri</a:t>
            </a:r>
            <a:r>
              <a:rPr lang="en-US" sz="3400" dirty="0"/>
              <a:t> de </a:t>
            </a:r>
            <a:r>
              <a:rPr lang="en-US" sz="3400" dirty="0" err="1"/>
              <a:t>resurse</a:t>
            </a:r>
            <a:r>
              <a:rPr lang="en-US" sz="3400" dirty="0"/>
              <a:t> </a:t>
            </a:r>
            <a:r>
              <a:rPr lang="en-US" sz="3400" dirty="0" err="1"/>
              <a:t>și</a:t>
            </a:r>
            <a:r>
              <a:rPr lang="en-US" sz="3400" dirty="0"/>
              <a:t> sunt </a:t>
            </a:r>
            <a:r>
              <a:rPr lang="en-US" sz="3400" dirty="0" err="1"/>
              <a:t>prioritizabile</a:t>
            </a:r>
            <a:r>
              <a:rPr lang="en-US" sz="3400" dirty="0"/>
              <a:t>;</a:t>
            </a:r>
          </a:p>
          <a:p>
            <a:pPr algn="just"/>
            <a:r>
              <a:rPr lang="en-US" sz="3400" dirty="0"/>
              <a:t>De </a:t>
            </a:r>
            <a:r>
              <a:rPr lang="en-US" sz="3400" dirty="0" err="1"/>
              <a:t>asemenea</a:t>
            </a:r>
            <a:r>
              <a:rPr lang="en-US" sz="3400" dirty="0"/>
              <a:t> </a:t>
            </a:r>
            <a:r>
              <a:rPr lang="en-US" sz="3400" dirty="0" err="1"/>
              <a:t>serverul</a:t>
            </a:r>
            <a:r>
              <a:rPr lang="en-US" sz="3400" dirty="0"/>
              <a:t> poate </a:t>
            </a:r>
            <a:r>
              <a:rPr lang="en-US" sz="3400" dirty="0" err="1"/>
              <a:t>trimite</a:t>
            </a:r>
            <a:r>
              <a:rPr lang="en-US" sz="3400" dirty="0"/>
              <a:t> </a:t>
            </a:r>
            <a:r>
              <a:rPr lang="en-US" sz="3400" dirty="0" err="1"/>
              <a:t>și</a:t>
            </a:r>
            <a:r>
              <a:rPr lang="en-US" sz="3400" dirty="0"/>
              <a:t> </a:t>
            </a:r>
            <a:r>
              <a:rPr lang="en-US" sz="3400" dirty="0" err="1"/>
              <a:t>resurse</a:t>
            </a:r>
            <a:r>
              <a:rPr lang="en-US" sz="3400" dirty="0"/>
              <a:t> care nu au </a:t>
            </a:r>
            <a:r>
              <a:rPr lang="en-US" sz="3400" dirty="0" err="1"/>
              <a:t>fost</a:t>
            </a:r>
            <a:r>
              <a:rPr lang="en-US" sz="3400" dirty="0"/>
              <a:t> </a:t>
            </a:r>
            <a:r>
              <a:rPr lang="en-US" sz="3400" dirty="0" err="1"/>
              <a:t>încă</a:t>
            </a:r>
            <a:r>
              <a:rPr lang="en-US" sz="3400" dirty="0"/>
              <a:t> </a:t>
            </a:r>
            <a:r>
              <a:rPr lang="en-US" sz="3400" dirty="0" err="1"/>
              <a:t>cerute</a:t>
            </a:r>
            <a:r>
              <a:rPr lang="en-US" sz="3400" dirty="0"/>
              <a:t> de client.</a:t>
            </a:r>
          </a:p>
        </p:txBody>
      </p:sp>
    </p:spTree>
    <p:extLst>
      <p:ext uri="{BB962C8B-B14F-4D97-AF65-F5344CB8AC3E}">
        <p14:creationId xmlns:p14="http://schemas.microsoft.com/office/powerpoint/2010/main" val="414296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Evoluția modelului</a:t>
            </a:r>
            <a:br>
              <a:rPr lang="ro-RO" dirty="0"/>
            </a:br>
            <a:r>
              <a:rPr lang="ro-RO" dirty="0"/>
              <a:t>de comunicare</a:t>
            </a:r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B8C6993-945D-6291-6FC0-EA71501D6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456" y="2145718"/>
            <a:ext cx="2144825" cy="2102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7E5C454-EDC7-9608-EB32-71CDD825A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346" y="2145718"/>
            <a:ext cx="2147735" cy="2102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4DECF2E-8A00-3D39-F7BF-A44166CD9924}"/>
              </a:ext>
            </a:extLst>
          </p:cNvPr>
          <p:cNvSpPr/>
          <p:nvPr/>
        </p:nvSpPr>
        <p:spPr>
          <a:xfrm>
            <a:off x="4778101" y="1868719"/>
            <a:ext cx="142859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/>
              <a:t>http://www.ocn.ne.jp/</a:t>
            </a:r>
            <a:endParaRPr lang="ja-JP" altLang="en-US" sz="1050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633373A-BAD9-DF0E-1342-FE4093769B83}"/>
              </a:ext>
            </a:extLst>
          </p:cNvPr>
          <p:cNvSpPr/>
          <p:nvPr/>
        </p:nvSpPr>
        <p:spPr>
          <a:xfrm>
            <a:off x="1342208" y="1868719"/>
            <a:ext cx="272912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/>
              <a:t>http://www.ibarakiken.gr.jp/www/index.html</a:t>
            </a:r>
            <a:endParaRPr lang="ja-JP" altLang="en-US" sz="1050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833F9669-8E4C-1D06-B6C8-1787152D3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3552" y="2122635"/>
            <a:ext cx="2158461" cy="2121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EB4FB07-A9DD-E1E4-3940-7C84D0745E27}"/>
              </a:ext>
            </a:extLst>
          </p:cNvPr>
          <p:cNvSpPr txBox="1"/>
          <p:nvPr/>
        </p:nvSpPr>
        <p:spPr>
          <a:xfrm>
            <a:off x="7151499" y="1832530"/>
            <a:ext cx="23057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50" dirty="0"/>
              <a:t>https://www.facebook.com/</a:t>
            </a:r>
            <a:endParaRPr kumimoji="1" lang="ja-JP" altLang="en-US" sz="1050" dirty="0"/>
          </a:p>
        </p:txBody>
      </p:sp>
      <p:cxnSp>
        <p:nvCxnSpPr>
          <p:cNvPr id="12" name="直線矢印コネクタ 14">
            <a:extLst>
              <a:ext uri="{FF2B5EF4-FFF2-40B4-BE49-F238E27FC236}">
                <a16:creationId xmlns:a16="http://schemas.microsoft.com/office/drawing/2014/main" id="{7CCB544B-C9FC-C12E-3E9A-9E16239E30D1}"/>
              </a:ext>
            </a:extLst>
          </p:cNvPr>
          <p:cNvCxnSpPr/>
          <p:nvPr/>
        </p:nvCxnSpPr>
        <p:spPr>
          <a:xfrm>
            <a:off x="1239997" y="1823522"/>
            <a:ext cx="85743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6">
            <a:extLst>
              <a:ext uri="{FF2B5EF4-FFF2-40B4-BE49-F238E27FC236}">
                <a16:creationId xmlns:a16="http://schemas.microsoft.com/office/drawing/2014/main" id="{CC18F4EC-0D63-60D6-2BD7-7E680CAD4CA6}"/>
              </a:ext>
            </a:extLst>
          </p:cNvPr>
          <p:cNvSpPr txBox="1"/>
          <p:nvPr/>
        </p:nvSpPr>
        <p:spPr>
          <a:xfrm>
            <a:off x="1285061" y="1463198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chemeClr val="bg1">
                    <a:lumMod val="65000"/>
                  </a:schemeClr>
                </a:solidFill>
              </a:rPr>
              <a:t>1991</a:t>
            </a:r>
            <a:endParaRPr kumimoji="1" lang="ja-JP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テキスト ボックス 17">
            <a:extLst>
              <a:ext uri="{FF2B5EF4-FFF2-40B4-BE49-F238E27FC236}">
                <a16:creationId xmlns:a16="http://schemas.microsoft.com/office/drawing/2014/main" id="{3486A21E-3005-6491-C0C7-BD9780AC5FFD}"/>
              </a:ext>
            </a:extLst>
          </p:cNvPr>
          <p:cNvSpPr txBox="1"/>
          <p:nvPr/>
        </p:nvSpPr>
        <p:spPr>
          <a:xfrm>
            <a:off x="8905291" y="1458695"/>
            <a:ext cx="89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solidFill>
                  <a:schemeClr val="bg1">
                    <a:lumMod val="65000"/>
                  </a:schemeClr>
                </a:solidFill>
              </a:rPr>
              <a:t>Prezent</a:t>
            </a:r>
            <a:endParaRPr kumimoji="1" lang="ja-JP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5" name="図 3" descr="person.png">
            <a:extLst>
              <a:ext uri="{FF2B5EF4-FFF2-40B4-BE49-F238E27FC236}">
                <a16:creationId xmlns:a16="http://schemas.microsoft.com/office/drawing/2014/main" id="{9FF0768E-FAF2-3EC0-DC9E-DB25C91417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150" y="5953976"/>
            <a:ext cx="659674" cy="659674"/>
          </a:xfrm>
          <a:prstGeom prst="rect">
            <a:avLst/>
          </a:prstGeom>
        </p:spPr>
      </p:pic>
      <p:pic>
        <p:nvPicPr>
          <p:cNvPr id="16" name="図 4" descr="server.png">
            <a:extLst>
              <a:ext uri="{FF2B5EF4-FFF2-40B4-BE49-F238E27FC236}">
                <a16:creationId xmlns:a16="http://schemas.microsoft.com/office/drawing/2014/main" id="{74DBF0E8-B2F6-D2F8-2837-DB4EB6C6FFB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531" y="4359668"/>
            <a:ext cx="616772" cy="616772"/>
          </a:xfrm>
          <a:prstGeom prst="rect">
            <a:avLst/>
          </a:prstGeom>
        </p:spPr>
      </p:pic>
      <p:pic>
        <p:nvPicPr>
          <p:cNvPr id="17" name="図 15" descr="person.png">
            <a:extLst>
              <a:ext uri="{FF2B5EF4-FFF2-40B4-BE49-F238E27FC236}">
                <a16:creationId xmlns:a16="http://schemas.microsoft.com/office/drawing/2014/main" id="{B850FD4F-0613-3150-11DE-86411FAC15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141" y="6106376"/>
            <a:ext cx="659674" cy="659674"/>
          </a:xfrm>
          <a:prstGeom prst="rect">
            <a:avLst/>
          </a:prstGeom>
        </p:spPr>
      </p:pic>
      <p:pic>
        <p:nvPicPr>
          <p:cNvPr id="18" name="図 18" descr="person.png">
            <a:extLst>
              <a:ext uri="{FF2B5EF4-FFF2-40B4-BE49-F238E27FC236}">
                <a16:creationId xmlns:a16="http://schemas.microsoft.com/office/drawing/2014/main" id="{1B5DB638-F44B-F0AF-8809-8904FD99B6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44" y="5776539"/>
            <a:ext cx="659674" cy="659674"/>
          </a:xfrm>
          <a:prstGeom prst="rect">
            <a:avLst/>
          </a:prstGeom>
        </p:spPr>
      </p:pic>
      <p:cxnSp>
        <p:nvCxnSpPr>
          <p:cNvPr id="19" name="直線矢印コネクタ 12">
            <a:extLst>
              <a:ext uri="{FF2B5EF4-FFF2-40B4-BE49-F238E27FC236}">
                <a16:creationId xmlns:a16="http://schemas.microsoft.com/office/drawing/2014/main" id="{D39205F5-B0F1-B82D-EB5A-DD564FB09317}"/>
              </a:ext>
            </a:extLst>
          </p:cNvPr>
          <p:cNvCxnSpPr/>
          <p:nvPr/>
        </p:nvCxnSpPr>
        <p:spPr>
          <a:xfrm flipH="1">
            <a:off x="1983239" y="5062244"/>
            <a:ext cx="604902" cy="1206990"/>
          </a:xfrm>
          <a:prstGeom prst="straightConnector1">
            <a:avLst/>
          </a:prstGeom>
          <a:ln>
            <a:solidFill>
              <a:srgbClr val="40404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20">
            <a:extLst>
              <a:ext uri="{FF2B5EF4-FFF2-40B4-BE49-F238E27FC236}">
                <a16:creationId xmlns:a16="http://schemas.microsoft.com/office/drawing/2014/main" id="{D53EDFAA-FCBB-B513-4031-36DD75BB8D75}"/>
              </a:ext>
            </a:extLst>
          </p:cNvPr>
          <p:cNvCxnSpPr/>
          <p:nvPr/>
        </p:nvCxnSpPr>
        <p:spPr>
          <a:xfrm>
            <a:off x="2749548" y="5178616"/>
            <a:ext cx="156679" cy="1206990"/>
          </a:xfrm>
          <a:prstGeom prst="straightConnector1">
            <a:avLst/>
          </a:prstGeom>
          <a:ln>
            <a:solidFill>
              <a:srgbClr val="40404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1">
            <a:extLst>
              <a:ext uri="{FF2B5EF4-FFF2-40B4-BE49-F238E27FC236}">
                <a16:creationId xmlns:a16="http://schemas.microsoft.com/office/drawing/2014/main" id="{2B2768A2-4C56-57FC-DE1C-77DE916F4518}"/>
              </a:ext>
            </a:extLst>
          </p:cNvPr>
          <p:cNvCxnSpPr/>
          <p:nvPr/>
        </p:nvCxnSpPr>
        <p:spPr>
          <a:xfrm>
            <a:off x="3018951" y="4976440"/>
            <a:ext cx="787330" cy="1129936"/>
          </a:xfrm>
          <a:prstGeom prst="straightConnector1">
            <a:avLst/>
          </a:prstGeom>
          <a:ln>
            <a:solidFill>
              <a:srgbClr val="40404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図 23" descr="person.png">
            <a:extLst>
              <a:ext uri="{FF2B5EF4-FFF2-40B4-BE49-F238E27FC236}">
                <a16:creationId xmlns:a16="http://schemas.microsoft.com/office/drawing/2014/main" id="{1A8F0C14-69F3-D30B-611D-11B5B6695E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231" y="5953976"/>
            <a:ext cx="659674" cy="659674"/>
          </a:xfrm>
          <a:prstGeom prst="rect">
            <a:avLst/>
          </a:prstGeom>
        </p:spPr>
      </p:pic>
      <p:pic>
        <p:nvPicPr>
          <p:cNvPr id="23" name="図 24" descr="server.png">
            <a:extLst>
              <a:ext uri="{FF2B5EF4-FFF2-40B4-BE49-F238E27FC236}">
                <a16:creationId xmlns:a16="http://schemas.microsoft.com/office/drawing/2014/main" id="{BE467AAD-D709-0E86-5398-A669FE65F35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612" y="4359668"/>
            <a:ext cx="616772" cy="616772"/>
          </a:xfrm>
          <a:prstGeom prst="rect">
            <a:avLst/>
          </a:prstGeom>
        </p:spPr>
      </p:pic>
      <p:pic>
        <p:nvPicPr>
          <p:cNvPr id="24" name="図 25" descr="person.png">
            <a:extLst>
              <a:ext uri="{FF2B5EF4-FFF2-40B4-BE49-F238E27FC236}">
                <a16:creationId xmlns:a16="http://schemas.microsoft.com/office/drawing/2014/main" id="{E36B199E-57D8-C815-30F8-7DEE51DE42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222" y="6106376"/>
            <a:ext cx="659674" cy="659674"/>
          </a:xfrm>
          <a:prstGeom prst="rect">
            <a:avLst/>
          </a:prstGeom>
        </p:spPr>
      </p:pic>
      <p:pic>
        <p:nvPicPr>
          <p:cNvPr id="25" name="図 26" descr="person.png">
            <a:extLst>
              <a:ext uri="{FF2B5EF4-FFF2-40B4-BE49-F238E27FC236}">
                <a16:creationId xmlns:a16="http://schemas.microsoft.com/office/drawing/2014/main" id="{7AE5FC3E-7F4E-4728-99B0-DD1ED2E145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525" y="5776539"/>
            <a:ext cx="659674" cy="659674"/>
          </a:xfrm>
          <a:prstGeom prst="rect">
            <a:avLst/>
          </a:prstGeom>
        </p:spPr>
      </p:pic>
      <p:cxnSp>
        <p:nvCxnSpPr>
          <p:cNvPr id="26" name="直線矢印コネクタ 27">
            <a:extLst>
              <a:ext uri="{FF2B5EF4-FFF2-40B4-BE49-F238E27FC236}">
                <a16:creationId xmlns:a16="http://schemas.microsoft.com/office/drawing/2014/main" id="{B4068551-BAA4-2B35-3F89-10F64DE66EE3}"/>
              </a:ext>
            </a:extLst>
          </p:cNvPr>
          <p:cNvCxnSpPr/>
          <p:nvPr/>
        </p:nvCxnSpPr>
        <p:spPr>
          <a:xfrm flipH="1">
            <a:off x="4777320" y="5062244"/>
            <a:ext cx="604902" cy="1206990"/>
          </a:xfrm>
          <a:prstGeom prst="straightConnector1">
            <a:avLst/>
          </a:prstGeom>
          <a:ln>
            <a:solidFill>
              <a:srgbClr val="40404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8">
            <a:extLst>
              <a:ext uri="{FF2B5EF4-FFF2-40B4-BE49-F238E27FC236}">
                <a16:creationId xmlns:a16="http://schemas.microsoft.com/office/drawing/2014/main" id="{6FE48675-8F5F-1270-6CB8-B51890A20345}"/>
              </a:ext>
            </a:extLst>
          </p:cNvPr>
          <p:cNvCxnSpPr/>
          <p:nvPr/>
        </p:nvCxnSpPr>
        <p:spPr>
          <a:xfrm>
            <a:off x="5543629" y="5178616"/>
            <a:ext cx="156679" cy="1206990"/>
          </a:xfrm>
          <a:prstGeom prst="straightConnector1">
            <a:avLst/>
          </a:prstGeom>
          <a:ln>
            <a:solidFill>
              <a:srgbClr val="40404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9">
            <a:extLst>
              <a:ext uri="{FF2B5EF4-FFF2-40B4-BE49-F238E27FC236}">
                <a16:creationId xmlns:a16="http://schemas.microsoft.com/office/drawing/2014/main" id="{12194929-14F2-C689-FB48-17003D157C5E}"/>
              </a:ext>
            </a:extLst>
          </p:cNvPr>
          <p:cNvCxnSpPr/>
          <p:nvPr/>
        </p:nvCxnSpPr>
        <p:spPr>
          <a:xfrm>
            <a:off x="5813032" y="4976440"/>
            <a:ext cx="787330" cy="1129936"/>
          </a:xfrm>
          <a:prstGeom prst="straightConnector1">
            <a:avLst/>
          </a:prstGeom>
          <a:ln>
            <a:solidFill>
              <a:srgbClr val="40404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30">
            <a:extLst>
              <a:ext uri="{FF2B5EF4-FFF2-40B4-BE49-F238E27FC236}">
                <a16:creationId xmlns:a16="http://schemas.microsoft.com/office/drawing/2014/main" id="{453DB9C9-1B3B-A2B6-53F2-09F06550AE0D}"/>
              </a:ext>
            </a:extLst>
          </p:cNvPr>
          <p:cNvCxnSpPr/>
          <p:nvPr/>
        </p:nvCxnSpPr>
        <p:spPr>
          <a:xfrm flipH="1">
            <a:off x="4803622" y="5160602"/>
            <a:ext cx="604902" cy="12069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31">
            <a:extLst>
              <a:ext uri="{FF2B5EF4-FFF2-40B4-BE49-F238E27FC236}">
                <a16:creationId xmlns:a16="http://schemas.microsoft.com/office/drawing/2014/main" id="{C79B92DB-5402-86AB-16A7-E44CF6AC9036}"/>
              </a:ext>
            </a:extLst>
          </p:cNvPr>
          <p:cNvCxnSpPr/>
          <p:nvPr/>
        </p:nvCxnSpPr>
        <p:spPr>
          <a:xfrm flipH="1">
            <a:off x="4856945" y="5222932"/>
            <a:ext cx="604902" cy="120699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2">
            <a:extLst>
              <a:ext uri="{FF2B5EF4-FFF2-40B4-BE49-F238E27FC236}">
                <a16:creationId xmlns:a16="http://schemas.microsoft.com/office/drawing/2014/main" id="{88065598-0298-55A9-85FB-1BC48F21A842}"/>
              </a:ext>
            </a:extLst>
          </p:cNvPr>
          <p:cNvCxnSpPr/>
          <p:nvPr/>
        </p:nvCxnSpPr>
        <p:spPr>
          <a:xfrm>
            <a:off x="5605959" y="5177897"/>
            <a:ext cx="156679" cy="12069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3">
            <a:extLst>
              <a:ext uri="{FF2B5EF4-FFF2-40B4-BE49-F238E27FC236}">
                <a16:creationId xmlns:a16="http://schemas.microsoft.com/office/drawing/2014/main" id="{C448EADF-EB73-661B-4927-35596ADCA399}"/>
              </a:ext>
            </a:extLst>
          </p:cNvPr>
          <p:cNvCxnSpPr/>
          <p:nvPr/>
        </p:nvCxnSpPr>
        <p:spPr>
          <a:xfrm>
            <a:off x="5668289" y="5177178"/>
            <a:ext cx="156679" cy="120699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4">
            <a:extLst>
              <a:ext uri="{FF2B5EF4-FFF2-40B4-BE49-F238E27FC236}">
                <a16:creationId xmlns:a16="http://schemas.microsoft.com/office/drawing/2014/main" id="{BC3D8EDF-6354-0D26-0C28-D110C02A120A}"/>
              </a:ext>
            </a:extLst>
          </p:cNvPr>
          <p:cNvCxnSpPr/>
          <p:nvPr/>
        </p:nvCxnSpPr>
        <p:spPr>
          <a:xfrm>
            <a:off x="5848341" y="4912672"/>
            <a:ext cx="787330" cy="1129936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5">
            <a:extLst>
              <a:ext uri="{FF2B5EF4-FFF2-40B4-BE49-F238E27FC236}">
                <a16:creationId xmlns:a16="http://schemas.microsoft.com/office/drawing/2014/main" id="{31694A2E-8FA2-50C2-3D6A-A12371C685F8}"/>
              </a:ext>
            </a:extLst>
          </p:cNvPr>
          <p:cNvCxnSpPr/>
          <p:nvPr/>
        </p:nvCxnSpPr>
        <p:spPr>
          <a:xfrm>
            <a:off x="5937692" y="4920960"/>
            <a:ext cx="787330" cy="1129936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図 36" descr="person.png">
            <a:extLst>
              <a:ext uri="{FF2B5EF4-FFF2-40B4-BE49-F238E27FC236}">
                <a16:creationId xmlns:a16="http://schemas.microsoft.com/office/drawing/2014/main" id="{3FAECC66-9FE1-9554-5D0E-9915F992B1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558" y="5953976"/>
            <a:ext cx="659674" cy="659674"/>
          </a:xfrm>
          <a:prstGeom prst="rect">
            <a:avLst/>
          </a:prstGeom>
        </p:spPr>
      </p:pic>
      <p:pic>
        <p:nvPicPr>
          <p:cNvPr id="36" name="図 37" descr="server.png">
            <a:extLst>
              <a:ext uri="{FF2B5EF4-FFF2-40B4-BE49-F238E27FC236}">
                <a16:creationId xmlns:a16="http://schemas.microsoft.com/office/drawing/2014/main" id="{3ABD19BB-069A-C673-DB6D-D5CAB09A26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939" y="4359668"/>
            <a:ext cx="616772" cy="616772"/>
          </a:xfrm>
          <a:prstGeom prst="rect">
            <a:avLst/>
          </a:prstGeom>
        </p:spPr>
      </p:pic>
      <p:pic>
        <p:nvPicPr>
          <p:cNvPr id="37" name="図 38" descr="person.png">
            <a:extLst>
              <a:ext uri="{FF2B5EF4-FFF2-40B4-BE49-F238E27FC236}">
                <a16:creationId xmlns:a16="http://schemas.microsoft.com/office/drawing/2014/main" id="{1EBCDD9A-2732-172F-C359-FBE0818878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549" y="6106376"/>
            <a:ext cx="659674" cy="659674"/>
          </a:xfrm>
          <a:prstGeom prst="rect">
            <a:avLst/>
          </a:prstGeom>
        </p:spPr>
      </p:pic>
      <p:pic>
        <p:nvPicPr>
          <p:cNvPr id="38" name="図 39" descr="person.png">
            <a:extLst>
              <a:ext uri="{FF2B5EF4-FFF2-40B4-BE49-F238E27FC236}">
                <a16:creationId xmlns:a16="http://schemas.microsoft.com/office/drawing/2014/main" id="{A314F6FB-87A9-A186-AA14-0A92BAEE81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852" y="5776539"/>
            <a:ext cx="659674" cy="659674"/>
          </a:xfrm>
          <a:prstGeom prst="rect">
            <a:avLst/>
          </a:prstGeom>
        </p:spPr>
      </p:pic>
      <p:cxnSp>
        <p:nvCxnSpPr>
          <p:cNvPr id="39" name="直線矢印コネクタ 40">
            <a:extLst>
              <a:ext uri="{FF2B5EF4-FFF2-40B4-BE49-F238E27FC236}">
                <a16:creationId xmlns:a16="http://schemas.microsoft.com/office/drawing/2014/main" id="{ACCF8DEF-A526-A561-4DA3-83BBDDEF1CA5}"/>
              </a:ext>
            </a:extLst>
          </p:cNvPr>
          <p:cNvCxnSpPr/>
          <p:nvPr/>
        </p:nvCxnSpPr>
        <p:spPr>
          <a:xfrm flipH="1">
            <a:off x="7551647" y="5062244"/>
            <a:ext cx="604902" cy="1206990"/>
          </a:xfrm>
          <a:prstGeom prst="straightConnector1">
            <a:avLst/>
          </a:prstGeom>
          <a:ln>
            <a:solidFill>
              <a:srgbClr val="40404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41">
            <a:extLst>
              <a:ext uri="{FF2B5EF4-FFF2-40B4-BE49-F238E27FC236}">
                <a16:creationId xmlns:a16="http://schemas.microsoft.com/office/drawing/2014/main" id="{52019BDC-D585-8449-814F-6FC198E6471D}"/>
              </a:ext>
            </a:extLst>
          </p:cNvPr>
          <p:cNvCxnSpPr/>
          <p:nvPr/>
        </p:nvCxnSpPr>
        <p:spPr>
          <a:xfrm>
            <a:off x="8317956" y="5178616"/>
            <a:ext cx="156679" cy="1206990"/>
          </a:xfrm>
          <a:prstGeom prst="straightConnector1">
            <a:avLst/>
          </a:prstGeom>
          <a:ln>
            <a:solidFill>
              <a:srgbClr val="40404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2">
            <a:extLst>
              <a:ext uri="{FF2B5EF4-FFF2-40B4-BE49-F238E27FC236}">
                <a16:creationId xmlns:a16="http://schemas.microsoft.com/office/drawing/2014/main" id="{32E9D9C5-4609-3B41-744E-F595A7435078}"/>
              </a:ext>
            </a:extLst>
          </p:cNvPr>
          <p:cNvCxnSpPr/>
          <p:nvPr/>
        </p:nvCxnSpPr>
        <p:spPr>
          <a:xfrm>
            <a:off x="8587359" y="4976440"/>
            <a:ext cx="787330" cy="1129936"/>
          </a:xfrm>
          <a:prstGeom prst="straightConnector1">
            <a:avLst/>
          </a:prstGeom>
          <a:ln>
            <a:solidFill>
              <a:srgbClr val="40404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3">
            <a:extLst>
              <a:ext uri="{FF2B5EF4-FFF2-40B4-BE49-F238E27FC236}">
                <a16:creationId xmlns:a16="http://schemas.microsoft.com/office/drawing/2014/main" id="{3833B9B0-C710-7251-4740-4922D14D18EA}"/>
              </a:ext>
            </a:extLst>
          </p:cNvPr>
          <p:cNvCxnSpPr/>
          <p:nvPr/>
        </p:nvCxnSpPr>
        <p:spPr>
          <a:xfrm flipH="1">
            <a:off x="7577949" y="5160602"/>
            <a:ext cx="604902" cy="12069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4">
            <a:extLst>
              <a:ext uri="{FF2B5EF4-FFF2-40B4-BE49-F238E27FC236}">
                <a16:creationId xmlns:a16="http://schemas.microsoft.com/office/drawing/2014/main" id="{CCFA8B49-1D06-6051-F16F-C9798581FE37}"/>
              </a:ext>
            </a:extLst>
          </p:cNvPr>
          <p:cNvCxnSpPr/>
          <p:nvPr/>
        </p:nvCxnSpPr>
        <p:spPr>
          <a:xfrm flipH="1">
            <a:off x="7631272" y="5222932"/>
            <a:ext cx="604902" cy="120699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5">
            <a:extLst>
              <a:ext uri="{FF2B5EF4-FFF2-40B4-BE49-F238E27FC236}">
                <a16:creationId xmlns:a16="http://schemas.microsoft.com/office/drawing/2014/main" id="{3C79AC71-7DA5-C393-4969-905AC493168F}"/>
              </a:ext>
            </a:extLst>
          </p:cNvPr>
          <p:cNvCxnSpPr/>
          <p:nvPr/>
        </p:nvCxnSpPr>
        <p:spPr>
          <a:xfrm>
            <a:off x="8380286" y="5177897"/>
            <a:ext cx="156679" cy="12069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6">
            <a:extLst>
              <a:ext uri="{FF2B5EF4-FFF2-40B4-BE49-F238E27FC236}">
                <a16:creationId xmlns:a16="http://schemas.microsoft.com/office/drawing/2014/main" id="{2B337B9A-7F90-4ABB-05E1-E929FB1479C4}"/>
              </a:ext>
            </a:extLst>
          </p:cNvPr>
          <p:cNvCxnSpPr/>
          <p:nvPr/>
        </p:nvCxnSpPr>
        <p:spPr>
          <a:xfrm>
            <a:off x="8442616" y="5177178"/>
            <a:ext cx="156679" cy="120699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7">
            <a:extLst>
              <a:ext uri="{FF2B5EF4-FFF2-40B4-BE49-F238E27FC236}">
                <a16:creationId xmlns:a16="http://schemas.microsoft.com/office/drawing/2014/main" id="{E44547FA-D410-86FD-687D-1F90C8A17E88}"/>
              </a:ext>
            </a:extLst>
          </p:cNvPr>
          <p:cNvCxnSpPr/>
          <p:nvPr/>
        </p:nvCxnSpPr>
        <p:spPr>
          <a:xfrm>
            <a:off x="8622668" y="4912672"/>
            <a:ext cx="787330" cy="1129936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8">
            <a:extLst>
              <a:ext uri="{FF2B5EF4-FFF2-40B4-BE49-F238E27FC236}">
                <a16:creationId xmlns:a16="http://schemas.microsoft.com/office/drawing/2014/main" id="{0D6B6D08-50CF-698B-D9D8-638F3FB1E09C}"/>
              </a:ext>
            </a:extLst>
          </p:cNvPr>
          <p:cNvCxnSpPr/>
          <p:nvPr/>
        </p:nvCxnSpPr>
        <p:spPr>
          <a:xfrm>
            <a:off x="8712019" y="4920960"/>
            <a:ext cx="787330" cy="1129936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50">
            <a:extLst>
              <a:ext uri="{FF2B5EF4-FFF2-40B4-BE49-F238E27FC236}">
                <a16:creationId xmlns:a16="http://schemas.microsoft.com/office/drawing/2014/main" id="{E6AE8BCB-70AA-08E7-6EFE-3665321CA216}"/>
              </a:ext>
            </a:extLst>
          </p:cNvPr>
          <p:cNvCxnSpPr/>
          <p:nvPr/>
        </p:nvCxnSpPr>
        <p:spPr>
          <a:xfrm flipV="1">
            <a:off x="7425350" y="4912672"/>
            <a:ext cx="757501" cy="1193704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51">
            <a:extLst>
              <a:ext uri="{FF2B5EF4-FFF2-40B4-BE49-F238E27FC236}">
                <a16:creationId xmlns:a16="http://schemas.microsoft.com/office/drawing/2014/main" id="{A2907073-20AC-2358-FC18-5931F8814CF1}"/>
              </a:ext>
            </a:extLst>
          </p:cNvPr>
          <p:cNvCxnSpPr/>
          <p:nvPr/>
        </p:nvCxnSpPr>
        <p:spPr>
          <a:xfrm>
            <a:off x="8182851" y="4920960"/>
            <a:ext cx="259765" cy="169269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54">
            <a:extLst>
              <a:ext uri="{FF2B5EF4-FFF2-40B4-BE49-F238E27FC236}">
                <a16:creationId xmlns:a16="http://schemas.microsoft.com/office/drawing/2014/main" id="{C14E31D5-DF2B-7FB1-625D-347A08713D19}"/>
              </a:ext>
            </a:extLst>
          </p:cNvPr>
          <p:cNvCxnSpPr/>
          <p:nvPr/>
        </p:nvCxnSpPr>
        <p:spPr>
          <a:xfrm>
            <a:off x="8182851" y="4912672"/>
            <a:ext cx="1191838" cy="1193704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テキスト ボックス 57">
            <a:extLst>
              <a:ext uri="{FF2B5EF4-FFF2-40B4-BE49-F238E27FC236}">
                <a16:creationId xmlns:a16="http://schemas.microsoft.com/office/drawing/2014/main" id="{83BEFCC5-8C20-CF02-DBE9-13F884267171}"/>
              </a:ext>
            </a:extLst>
          </p:cNvPr>
          <p:cNvSpPr txBox="1"/>
          <p:nvPr/>
        </p:nvSpPr>
        <p:spPr>
          <a:xfrm>
            <a:off x="1855275" y="3422899"/>
            <a:ext cx="1465145" cy="369332"/>
          </a:xfrm>
          <a:prstGeom prst="rect">
            <a:avLst/>
          </a:prstGeom>
          <a:solidFill>
            <a:srgbClr val="FFFFFF">
              <a:alpha val="58000"/>
            </a:srgbClr>
          </a:solidFill>
          <a:ln>
            <a:solidFill>
              <a:srgbClr val="D1282E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Resursă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unică</a:t>
            </a:r>
            <a:endParaRPr kumimoji="1" lang="ja-JP" altLang="en-US"/>
          </a:p>
        </p:txBody>
      </p:sp>
      <p:sp>
        <p:nvSpPr>
          <p:cNvPr id="52" name="テキスト ボックス 58">
            <a:extLst>
              <a:ext uri="{FF2B5EF4-FFF2-40B4-BE49-F238E27FC236}">
                <a16:creationId xmlns:a16="http://schemas.microsoft.com/office/drawing/2014/main" id="{1A2839FD-0206-826C-3833-8526F60E7FF9}"/>
              </a:ext>
            </a:extLst>
          </p:cNvPr>
          <p:cNvSpPr txBox="1"/>
          <p:nvPr/>
        </p:nvSpPr>
        <p:spPr>
          <a:xfrm>
            <a:off x="4670633" y="3575299"/>
            <a:ext cx="1745991" cy="369332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solidFill>
              <a:srgbClr val="D1282E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tx2"/>
                </a:solidFill>
              </a:rPr>
              <a:t>Resurse</a:t>
            </a:r>
            <a:r>
              <a:rPr kumimoji="1" lang="en-US" altLang="ja-JP" dirty="0">
                <a:solidFill>
                  <a:schemeClr val="tx2"/>
                </a:solidFill>
              </a:rPr>
              <a:t> multiple</a:t>
            </a:r>
            <a:endParaRPr kumimoji="1" lang="ja-JP" altLang="en-US"/>
          </a:p>
        </p:txBody>
      </p:sp>
      <p:sp>
        <p:nvSpPr>
          <p:cNvPr id="53" name="テキスト ボックス 59">
            <a:extLst>
              <a:ext uri="{FF2B5EF4-FFF2-40B4-BE49-F238E27FC236}">
                <a16:creationId xmlns:a16="http://schemas.microsoft.com/office/drawing/2014/main" id="{C6FE0B41-BE95-F7F3-6184-874AD47632A8}"/>
              </a:ext>
            </a:extLst>
          </p:cNvPr>
          <p:cNvSpPr txBox="1"/>
          <p:nvPr/>
        </p:nvSpPr>
        <p:spPr>
          <a:xfrm>
            <a:off x="7428396" y="3053567"/>
            <a:ext cx="1745992" cy="923330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solidFill>
              <a:srgbClr val="D1282E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 err="1"/>
              <a:t>Resurse</a:t>
            </a:r>
            <a:r>
              <a:rPr kumimoji="1" lang="en-US" altLang="ja-JP" dirty="0"/>
              <a:t> multiple</a:t>
            </a:r>
          </a:p>
          <a:p>
            <a:pPr algn="ctr"/>
            <a:r>
              <a:rPr kumimoji="1" lang="en-US" altLang="ja-JP" dirty="0"/>
              <a:t>+</a:t>
            </a:r>
          </a:p>
          <a:p>
            <a:pPr algn="ctr"/>
            <a:r>
              <a:rPr kumimoji="1" lang="en-US" altLang="ja-JP" dirty="0"/>
              <a:t>Bi-directional</a:t>
            </a:r>
            <a:endParaRPr kumimoji="1" lang="ja-JP" altLang="en-US">
              <a:solidFill>
                <a:srgbClr val="D1282E"/>
              </a:solidFill>
            </a:endParaRPr>
          </a:p>
        </p:txBody>
      </p:sp>
      <p:sp>
        <p:nvSpPr>
          <p:cNvPr id="54" name="角丸四角形 2">
            <a:extLst>
              <a:ext uri="{FF2B5EF4-FFF2-40B4-BE49-F238E27FC236}">
                <a16:creationId xmlns:a16="http://schemas.microsoft.com/office/drawing/2014/main" id="{A55AEEDE-9EB9-5665-A68C-BCA1EEF91714}"/>
              </a:ext>
            </a:extLst>
          </p:cNvPr>
          <p:cNvSpPr/>
          <p:nvPr/>
        </p:nvSpPr>
        <p:spPr>
          <a:xfrm>
            <a:off x="4136118" y="1542425"/>
            <a:ext cx="3015381" cy="5223625"/>
          </a:xfrm>
          <a:prstGeom prst="roundRect">
            <a:avLst/>
          </a:prstGeom>
          <a:noFill/>
          <a:ln w="3810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240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3" grpId="0"/>
      <p:bldP spid="14" grpId="0"/>
      <p:bldP spid="51" grpId="0" animBg="1"/>
      <p:bldP spid="52" grpId="0" animBg="1"/>
      <p:bldP spid="53" grpId="0" animBg="1"/>
      <p:bldP spid="5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SPDY în HTTP 2.0</a:t>
            </a:r>
            <a:endParaRPr lang="en-US" dirty="0"/>
          </a:p>
        </p:txBody>
      </p:sp>
      <p:sp>
        <p:nvSpPr>
          <p:cNvPr id="6" name="角丸四角形 3">
            <a:extLst>
              <a:ext uri="{FF2B5EF4-FFF2-40B4-BE49-F238E27FC236}">
                <a16:creationId xmlns:a16="http://schemas.microsoft.com/office/drawing/2014/main" id="{7C2D716D-FBA7-974C-3642-76E6E924B0E3}"/>
              </a:ext>
            </a:extLst>
          </p:cNvPr>
          <p:cNvSpPr/>
          <p:nvPr/>
        </p:nvSpPr>
        <p:spPr>
          <a:xfrm>
            <a:off x="5668586" y="1524318"/>
            <a:ext cx="4335690" cy="518437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33">
            <a:extLst>
              <a:ext uri="{FF2B5EF4-FFF2-40B4-BE49-F238E27FC236}">
                <a16:creationId xmlns:a16="http://schemas.microsoft.com/office/drawing/2014/main" id="{5573A31F-B3EC-39DD-9535-C0E353B7F178}"/>
              </a:ext>
            </a:extLst>
          </p:cNvPr>
          <p:cNvSpPr/>
          <p:nvPr/>
        </p:nvSpPr>
        <p:spPr>
          <a:xfrm>
            <a:off x="6207446" y="2879821"/>
            <a:ext cx="3397377" cy="160404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F2E2A1B0-DD4B-81B4-E9DB-B43D5084A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367" y="1702635"/>
            <a:ext cx="3604799" cy="499247"/>
          </a:xfrm>
        </p:spPr>
        <p:txBody>
          <a:bodyPr>
            <a:noAutofit/>
          </a:bodyPr>
          <a:lstStyle/>
          <a:p>
            <a:r>
              <a:rPr lang="en-US" altLang="ja-JP" sz="3200" dirty="0">
                <a:solidFill>
                  <a:srgbClr val="FF0000"/>
                </a:solidFill>
              </a:rPr>
              <a:t>SPDY</a:t>
            </a:r>
            <a:r>
              <a:rPr lang="ro-RO" altLang="ja-JP" sz="3200" dirty="0">
                <a:solidFill>
                  <a:srgbClr val="FF0000"/>
                </a:solidFill>
              </a:rPr>
              <a:t> (HTTP 2.0)</a:t>
            </a:r>
            <a:endParaRPr kumimoji="1" lang="en-US" altLang="ja-JP" sz="3200" dirty="0">
              <a:solidFill>
                <a:srgbClr val="FF0000"/>
              </a:solidFill>
            </a:endParaRPr>
          </a:p>
        </p:txBody>
      </p:sp>
      <p:pic>
        <p:nvPicPr>
          <p:cNvPr id="9" name="図 6" descr="person.png">
            <a:extLst>
              <a:ext uri="{FF2B5EF4-FFF2-40B4-BE49-F238E27FC236}">
                <a16:creationId xmlns:a16="http://schemas.microsoft.com/office/drawing/2014/main" id="{8B408EC5-3159-68A8-291D-BD8FC49DA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230" y="2224041"/>
            <a:ext cx="830751" cy="830751"/>
          </a:xfrm>
          <a:prstGeom prst="rect">
            <a:avLst/>
          </a:prstGeom>
        </p:spPr>
      </p:pic>
      <p:pic>
        <p:nvPicPr>
          <p:cNvPr id="10" name="図 7" descr="server.png">
            <a:extLst>
              <a:ext uri="{FF2B5EF4-FFF2-40B4-BE49-F238E27FC236}">
                <a16:creationId xmlns:a16="http://schemas.microsoft.com/office/drawing/2014/main" id="{4A3D3662-8D1E-76E6-148F-0FD4264701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379" y="2208097"/>
            <a:ext cx="846695" cy="846695"/>
          </a:xfrm>
          <a:prstGeom prst="rect">
            <a:avLst/>
          </a:prstGeom>
        </p:spPr>
      </p:pic>
      <p:cxnSp>
        <p:nvCxnSpPr>
          <p:cNvPr id="11" name="直線コネクタ 8">
            <a:extLst>
              <a:ext uri="{FF2B5EF4-FFF2-40B4-BE49-F238E27FC236}">
                <a16:creationId xmlns:a16="http://schemas.microsoft.com/office/drawing/2014/main" id="{B9841315-4D65-1A1D-5717-9DC867A09E64}"/>
              </a:ext>
            </a:extLst>
          </p:cNvPr>
          <p:cNvCxnSpPr/>
          <p:nvPr/>
        </p:nvCxnSpPr>
        <p:spPr>
          <a:xfrm>
            <a:off x="6504676" y="2934592"/>
            <a:ext cx="0" cy="37740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9">
            <a:extLst>
              <a:ext uri="{FF2B5EF4-FFF2-40B4-BE49-F238E27FC236}">
                <a16:creationId xmlns:a16="http://schemas.microsoft.com/office/drawing/2014/main" id="{59E3DA91-80BE-B9D4-072E-A3252C88FD66}"/>
              </a:ext>
            </a:extLst>
          </p:cNvPr>
          <p:cNvCxnSpPr/>
          <p:nvPr/>
        </p:nvCxnSpPr>
        <p:spPr>
          <a:xfrm>
            <a:off x="9377084" y="3054792"/>
            <a:ext cx="0" cy="37740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0">
            <a:extLst>
              <a:ext uri="{FF2B5EF4-FFF2-40B4-BE49-F238E27FC236}">
                <a16:creationId xmlns:a16="http://schemas.microsoft.com/office/drawing/2014/main" id="{EC441A3E-B389-62B4-F82E-AE0235E67B6A}"/>
              </a:ext>
            </a:extLst>
          </p:cNvPr>
          <p:cNvCxnSpPr/>
          <p:nvPr/>
        </p:nvCxnSpPr>
        <p:spPr>
          <a:xfrm>
            <a:off x="6567570" y="3096725"/>
            <a:ext cx="2729157" cy="2161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1">
            <a:extLst>
              <a:ext uri="{FF2B5EF4-FFF2-40B4-BE49-F238E27FC236}">
                <a16:creationId xmlns:a16="http://schemas.microsoft.com/office/drawing/2014/main" id="{066A78E5-BF03-06E4-D4EF-2D3017A7FA22}"/>
              </a:ext>
            </a:extLst>
          </p:cNvPr>
          <p:cNvCxnSpPr/>
          <p:nvPr/>
        </p:nvCxnSpPr>
        <p:spPr>
          <a:xfrm flipH="1">
            <a:off x="6567570" y="3465302"/>
            <a:ext cx="2729157" cy="2161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2">
            <a:extLst>
              <a:ext uri="{FF2B5EF4-FFF2-40B4-BE49-F238E27FC236}">
                <a16:creationId xmlns:a16="http://schemas.microsoft.com/office/drawing/2014/main" id="{DF432C02-8D22-8F7B-590D-51E9E82E66B7}"/>
              </a:ext>
            </a:extLst>
          </p:cNvPr>
          <p:cNvCxnSpPr/>
          <p:nvPr/>
        </p:nvCxnSpPr>
        <p:spPr>
          <a:xfrm>
            <a:off x="6567570" y="3228934"/>
            <a:ext cx="2729157" cy="2161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3">
            <a:extLst>
              <a:ext uri="{FF2B5EF4-FFF2-40B4-BE49-F238E27FC236}">
                <a16:creationId xmlns:a16="http://schemas.microsoft.com/office/drawing/2014/main" id="{13023BB2-C1EC-D1F0-60B0-CEF9E4390349}"/>
              </a:ext>
            </a:extLst>
          </p:cNvPr>
          <p:cNvCxnSpPr/>
          <p:nvPr/>
        </p:nvCxnSpPr>
        <p:spPr>
          <a:xfrm flipH="1">
            <a:off x="6576435" y="3618430"/>
            <a:ext cx="2729157" cy="2161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4">
            <a:extLst>
              <a:ext uri="{FF2B5EF4-FFF2-40B4-BE49-F238E27FC236}">
                <a16:creationId xmlns:a16="http://schemas.microsoft.com/office/drawing/2014/main" id="{99552521-56C6-F4A0-32C4-F81EC2A2E56C}"/>
              </a:ext>
            </a:extLst>
          </p:cNvPr>
          <p:cNvCxnSpPr/>
          <p:nvPr/>
        </p:nvCxnSpPr>
        <p:spPr>
          <a:xfrm>
            <a:off x="6567570" y="3394993"/>
            <a:ext cx="2729157" cy="2161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5">
            <a:extLst>
              <a:ext uri="{FF2B5EF4-FFF2-40B4-BE49-F238E27FC236}">
                <a16:creationId xmlns:a16="http://schemas.microsoft.com/office/drawing/2014/main" id="{E211D67E-F136-A98F-A62B-A5EEDD187F16}"/>
              </a:ext>
            </a:extLst>
          </p:cNvPr>
          <p:cNvCxnSpPr/>
          <p:nvPr/>
        </p:nvCxnSpPr>
        <p:spPr>
          <a:xfrm flipH="1">
            <a:off x="6576435" y="3797094"/>
            <a:ext cx="2729157" cy="2161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6">
            <a:extLst>
              <a:ext uri="{FF2B5EF4-FFF2-40B4-BE49-F238E27FC236}">
                <a16:creationId xmlns:a16="http://schemas.microsoft.com/office/drawing/2014/main" id="{8810718C-CBC4-526A-42E4-C74C33834F12}"/>
              </a:ext>
            </a:extLst>
          </p:cNvPr>
          <p:cNvCxnSpPr/>
          <p:nvPr/>
        </p:nvCxnSpPr>
        <p:spPr>
          <a:xfrm>
            <a:off x="6576435" y="3580917"/>
            <a:ext cx="2729157" cy="2161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7">
            <a:extLst>
              <a:ext uri="{FF2B5EF4-FFF2-40B4-BE49-F238E27FC236}">
                <a16:creationId xmlns:a16="http://schemas.microsoft.com/office/drawing/2014/main" id="{E32DF232-1116-9EE3-49AF-D2D8E040E1B8}"/>
              </a:ext>
            </a:extLst>
          </p:cNvPr>
          <p:cNvCxnSpPr/>
          <p:nvPr/>
        </p:nvCxnSpPr>
        <p:spPr>
          <a:xfrm flipH="1">
            <a:off x="6576435" y="3950247"/>
            <a:ext cx="2729157" cy="2161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18">
            <a:extLst>
              <a:ext uri="{FF2B5EF4-FFF2-40B4-BE49-F238E27FC236}">
                <a16:creationId xmlns:a16="http://schemas.microsoft.com/office/drawing/2014/main" id="{710A99DA-8D23-1849-3E95-41F54AAEA6CA}"/>
              </a:ext>
            </a:extLst>
          </p:cNvPr>
          <p:cNvCxnSpPr/>
          <p:nvPr/>
        </p:nvCxnSpPr>
        <p:spPr>
          <a:xfrm>
            <a:off x="6576435" y="3734070"/>
            <a:ext cx="2729157" cy="2161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19">
            <a:extLst>
              <a:ext uri="{FF2B5EF4-FFF2-40B4-BE49-F238E27FC236}">
                <a16:creationId xmlns:a16="http://schemas.microsoft.com/office/drawing/2014/main" id="{D04F166E-8849-7299-1C6D-772133A65A2C}"/>
              </a:ext>
            </a:extLst>
          </p:cNvPr>
          <p:cNvCxnSpPr/>
          <p:nvPr/>
        </p:nvCxnSpPr>
        <p:spPr>
          <a:xfrm flipH="1">
            <a:off x="6567570" y="4103346"/>
            <a:ext cx="2729157" cy="2161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コンテンツ プレースホルダー 2">
            <a:extLst>
              <a:ext uri="{FF2B5EF4-FFF2-40B4-BE49-F238E27FC236}">
                <a16:creationId xmlns:a16="http://schemas.microsoft.com/office/drawing/2014/main" id="{8DA1505F-7F83-3D05-0FD3-FF391257FA0E}"/>
              </a:ext>
            </a:extLst>
          </p:cNvPr>
          <p:cNvSpPr txBox="1">
            <a:spLocks/>
          </p:cNvSpPr>
          <p:nvPr/>
        </p:nvSpPr>
        <p:spPr>
          <a:xfrm>
            <a:off x="1760899" y="1752600"/>
            <a:ext cx="3604799" cy="499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err="1"/>
              <a:t>Abordare</a:t>
            </a:r>
            <a:r>
              <a:rPr lang="en-US" altLang="ja-JP" dirty="0"/>
              <a:t> </a:t>
            </a:r>
            <a:r>
              <a:rPr lang="ro-RO" altLang="ja-JP" dirty="0"/>
              <a:t>HTTP 1.1</a:t>
            </a:r>
            <a:endParaRPr lang="en-US" altLang="ja-JP" dirty="0"/>
          </a:p>
        </p:txBody>
      </p:sp>
      <p:pic>
        <p:nvPicPr>
          <p:cNvPr id="24" name="図 37" descr="person.png">
            <a:extLst>
              <a:ext uri="{FF2B5EF4-FFF2-40B4-BE49-F238E27FC236}">
                <a16:creationId xmlns:a16="http://schemas.microsoft.com/office/drawing/2014/main" id="{9F390FCE-A5B9-30B5-77E5-68F844823B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762" y="2171813"/>
            <a:ext cx="830751" cy="830751"/>
          </a:xfrm>
          <a:prstGeom prst="rect">
            <a:avLst/>
          </a:prstGeom>
        </p:spPr>
      </p:pic>
      <p:pic>
        <p:nvPicPr>
          <p:cNvPr id="25" name="図 38" descr="server.png">
            <a:extLst>
              <a:ext uri="{FF2B5EF4-FFF2-40B4-BE49-F238E27FC236}">
                <a16:creationId xmlns:a16="http://schemas.microsoft.com/office/drawing/2014/main" id="{9E990578-E288-D9B3-FD48-7851EDB0F9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911" y="2155869"/>
            <a:ext cx="846695" cy="846695"/>
          </a:xfrm>
          <a:prstGeom prst="rect">
            <a:avLst/>
          </a:prstGeom>
        </p:spPr>
      </p:pic>
      <p:cxnSp>
        <p:nvCxnSpPr>
          <p:cNvPr id="26" name="直線コネクタ 39">
            <a:extLst>
              <a:ext uri="{FF2B5EF4-FFF2-40B4-BE49-F238E27FC236}">
                <a16:creationId xmlns:a16="http://schemas.microsoft.com/office/drawing/2014/main" id="{53EFEE05-B6F2-07D4-0FDA-BBC7DEA2A3F7}"/>
              </a:ext>
            </a:extLst>
          </p:cNvPr>
          <p:cNvCxnSpPr/>
          <p:nvPr/>
        </p:nvCxnSpPr>
        <p:spPr>
          <a:xfrm>
            <a:off x="1979208" y="2882364"/>
            <a:ext cx="0" cy="37740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40">
            <a:extLst>
              <a:ext uri="{FF2B5EF4-FFF2-40B4-BE49-F238E27FC236}">
                <a16:creationId xmlns:a16="http://schemas.microsoft.com/office/drawing/2014/main" id="{245554DD-8B3F-A945-70E7-997006B3CC5B}"/>
              </a:ext>
            </a:extLst>
          </p:cNvPr>
          <p:cNvCxnSpPr/>
          <p:nvPr/>
        </p:nvCxnSpPr>
        <p:spPr>
          <a:xfrm>
            <a:off x="4851616" y="3002564"/>
            <a:ext cx="0" cy="37740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41">
            <a:extLst>
              <a:ext uri="{FF2B5EF4-FFF2-40B4-BE49-F238E27FC236}">
                <a16:creationId xmlns:a16="http://schemas.microsoft.com/office/drawing/2014/main" id="{28132EE6-7CFE-557A-FB5C-6AF4F65A41A2}"/>
              </a:ext>
            </a:extLst>
          </p:cNvPr>
          <p:cNvCxnSpPr/>
          <p:nvPr/>
        </p:nvCxnSpPr>
        <p:spPr>
          <a:xfrm>
            <a:off x="2042102" y="3044497"/>
            <a:ext cx="2729157" cy="2161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42">
            <a:extLst>
              <a:ext uri="{FF2B5EF4-FFF2-40B4-BE49-F238E27FC236}">
                <a16:creationId xmlns:a16="http://schemas.microsoft.com/office/drawing/2014/main" id="{8F2CB83D-0F63-3D41-59DC-F87D466D861F}"/>
              </a:ext>
            </a:extLst>
          </p:cNvPr>
          <p:cNvCxnSpPr/>
          <p:nvPr/>
        </p:nvCxnSpPr>
        <p:spPr>
          <a:xfrm flipH="1">
            <a:off x="2042102" y="3413074"/>
            <a:ext cx="2729157" cy="2161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43">
            <a:extLst>
              <a:ext uri="{FF2B5EF4-FFF2-40B4-BE49-F238E27FC236}">
                <a16:creationId xmlns:a16="http://schemas.microsoft.com/office/drawing/2014/main" id="{95799AC3-331C-C192-75A2-C217D2F710D2}"/>
              </a:ext>
            </a:extLst>
          </p:cNvPr>
          <p:cNvCxnSpPr/>
          <p:nvPr/>
        </p:nvCxnSpPr>
        <p:spPr>
          <a:xfrm>
            <a:off x="2042102" y="3176706"/>
            <a:ext cx="2729157" cy="216177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44">
            <a:extLst>
              <a:ext uri="{FF2B5EF4-FFF2-40B4-BE49-F238E27FC236}">
                <a16:creationId xmlns:a16="http://schemas.microsoft.com/office/drawing/2014/main" id="{F1A5C15B-AC4D-E59A-D1FE-03ED80BF0FFF}"/>
              </a:ext>
            </a:extLst>
          </p:cNvPr>
          <p:cNvCxnSpPr/>
          <p:nvPr/>
        </p:nvCxnSpPr>
        <p:spPr>
          <a:xfrm flipH="1">
            <a:off x="2050967" y="3566202"/>
            <a:ext cx="2729157" cy="216177"/>
          </a:xfrm>
          <a:prstGeom prst="straightConnector1">
            <a:avLst/>
          </a:prstGeom>
          <a:ln>
            <a:solidFill>
              <a:srgbClr val="3D518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45">
            <a:extLst>
              <a:ext uri="{FF2B5EF4-FFF2-40B4-BE49-F238E27FC236}">
                <a16:creationId xmlns:a16="http://schemas.microsoft.com/office/drawing/2014/main" id="{30098EC2-3E65-A8A8-938A-A1FE970D103A}"/>
              </a:ext>
            </a:extLst>
          </p:cNvPr>
          <p:cNvCxnSpPr/>
          <p:nvPr/>
        </p:nvCxnSpPr>
        <p:spPr>
          <a:xfrm>
            <a:off x="2042102" y="3342765"/>
            <a:ext cx="2729157" cy="216177"/>
          </a:xfrm>
          <a:prstGeom prst="straightConnector1">
            <a:avLst/>
          </a:prstGeom>
          <a:ln>
            <a:solidFill>
              <a:schemeClr val="accent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46">
            <a:extLst>
              <a:ext uri="{FF2B5EF4-FFF2-40B4-BE49-F238E27FC236}">
                <a16:creationId xmlns:a16="http://schemas.microsoft.com/office/drawing/2014/main" id="{AE1A83CE-CA0C-5203-3EB4-9A5FF1642326}"/>
              </a:ext>
            </a:extLst>
          </p:cNvPr>
          <p:cNvCxnSpPr/>
          <p:nvPr/>
        </p:nvCxnSpPr>
        <p:spPr>
          <a:xfrm flipH="1">
            <a:off x="2050967" y="3744866"/>
            <a:ext cx="2729157" cy="216177"/>
          </a:xfrm>
          <a:prstGeom prst="straightConnector1">
            <a:avLst/>
          </a:prstGeom>
          <a:ln>
            <a:solidFill>
              <a:srgbClr val="DC592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47">
            <a:extLst>
              <a:ext uri="{FF2B5EF4-FFF2-40B4-BE49-F238E27FC236}">
                <a16:creationId xmlns:a16="http://schemas.microsoft.com/office/drawing/2014/main" id="{075A2D8C-F1BA-BC6E-B137-A72F689DC1A5}"/>
              </a:ext>
            </a:extLst>
          </p:cNvPr>
          <p:cNvCxnSpPr/>
          <p:nvPr/>
        </p:nvCxnSpPr>
        <p:spPr>
          <a:xfrm>
            <a:off x="2050967" y="3528689"/>
            <a:ext cx="2729157" cy="216177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48">
            <a:extLst>
              <a:ext uri="{FF2B5EF4-FFF2-40B4-BE49-F238E27FC236}">
                <a16:creationId xmlns:a16="http://schemas.microsoft.com/office/drawing/2014/main" id="{71212877-DC3C-32E0-F0A2-6C0BF857234E}"/>
              </a:ext>
            </a:extLst>
          </p:cNvPr>
          <p:cNvCxnSpPr/>
          <p:nvPr/>
        </p:nvCxnSpPr>
        <p:spPr>
          <a:xfrm flipH="1">
            <a:off x="2050967" y="3898019"/>
            <a:ext cx="2729157" cy="216177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49">
            <a:extLst>
              <a:ext uri="{FF2B5EF4-FFF2-40B4-BE49-F238E27FC236}">
                <a16:creationId xmlns:a16="http://schemas.microsoft.com/office/drawing/2014/main" id="{29005D19-51E1-BA17-D364-D923D3AC64E3}"/>
              </a:ext>
            </a:extLst>
          </p:cNvPr>
          <p:cNvCxnSpPr/>
          <p:nvPr/>
        </p:nvCxnSpPr>
        <p:spPr>
          <a:xfrm>
            <a:off x="2050967" y="3681842"/>
            <a:ext cx="2729157" cy="216177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50">
            <a:extLst>
              <a:ext uri="{FF2B5EF4-FFF2-40B4-BE49-F238E27FC236}">
                <a16:creationId xmlns:a16="http://schemas.microsoft.com/office/drawing/2014/main" id="{9922CC66-1779-57CD-17DD-1686093B37D6}"/>
              </a:ext>
            </a:extLst>
          </p:cNvPr>
          <p:cNvCxnSpPr/>
          <p:nvPr/>
        </p:nvCxnSpPr>
        <p:spPr>
          <a:xfrm flipH="1">
            <a:off x="2042102" y="4051118"/>
            <a:ext cx="2729157" cy="216177"/>
          </a:xfrm>
          <a:prstGeom prst="straightConnector1">
            <a:avLst/>
          </a:prstGeom>
          <a:ln>
            <a:solidFill>
              <a:srgbClr val="D1282E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右矢印 24">
            <a:extLst>
              <a:ext uri="{FF2B5EF4-FFF2-40B4-BE49-F238E27FC236}">
                <a16:creationId xmlns:a16="http://schemas.microsoft.com/office/drawing/2014/main" id="{75616059-F7D4-ABEF-DC55-90BF88C33483}"/>
              </a:ext>
            </a:extLst>
          </p:cNvPr>
          <p:cNvSpPr/>
          <p:nvPr/>
        </p:nvSpPr>
        <p:spPr>
          <a:xfrm>
            <a:off x="4967868" y="3558942"/>
            <a:ext cx="1239578" cy="708353"/>
          </a:xfrm>
          <a:prstGeom prst="rightArrow">
            <a:avLst/>
          </a:prstGeom>
          <a:solidFill>
            <a:schemeClr val="tx2">
              <a:lumMod val="60000"/>
              <a:lumOff val="40000"/>
              <a:alpha val="7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2">
            <a:extLst>
              <a:ext uri="{FF2B5EF4-FFF2-40B4-BE49-F238E27FC236}">
                <a16:creationId xmlns:a16="http://schemas.microsoft.com/office/drawing/2014/main" id="{8A08CCDB-E736-D402-3ED6-CBBA022606ED}"/>
              </a:ext>
            </a:extLst>
          </p:cNvPr>
          <p:cNvSpPr txBox="1"/>
          <p:nvPr/>
        </p:nvSpPr>
        <p:spPr>
          <a:xfrm>
            <a:off x="2084242" y="5139642"/>
            <a:ext cx="7928771" cy="13849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 sz="1600"/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800" dirty="0" err="1"/>
              <a:t>Multiplexarea</a:t>
            </a:r>
            <a:r>
              <a:rPr lang="en-US" altLang="ja-JP" sz="2800" dirty="0"/>
              <a:t> </a:t>
            </a:r>
            <a:r>
              <a:rPr lang="en-US" altLang="ja-JP" sz="2800" dirty="0" err="1"/>
              <a:t>cererilor</a:t>
            </a:r>
            <a:r>
              <a:rPr lang="en-US" altLang="ja-JP" sz="2800" dirty="0"/>
              <a:t> </a:t>
            </a:r>
            <a:r>
              <a:rPr lang="en-US" altLang="ja-JP" sz="2800" dirty="0" err="1"/>
              <a:t>pe</a:t>
            </a:r>
            <a:r>
              <a:rPr lang="en-US" altLang="ja-JP" sz="2800" dirty="0"/>
              <a:t> </a:t>
            </a:r>
            <a:r>
              <a:rPr lang="en-US" altLang="ja-JP" sz="2800" dirty="0" err="1"/>
              <a:t>aceeași</a:t>
            </a:r>
            <a:r>
              <a:rPr lang="en-US" altLang="ja-JP" sz="2800" dirty="0"/>
              <a:t> </a:t>
            </a:r>
            <a:r>
              <a:rPr lang="en-US" altLang="ja-JP" sz="2800" dirty="0" err="1"/>
              <a:t>conexiune</a:t>
            </a:r>
            <a:r>
              <a:rPr lang="en-US" altLang="ja-JP" sz="2800" dirty="0"/>
              <a:t> TCP;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800" dirty="0" err="1"/>
              <a:t>Compresia</a:t>
            </a:r>
            <a:r>
              <a:rPr lang="en-US" altLang="ja-JP" sz="2800" dirty="0"/>
              <a:t> </a:t>
            </a:r>
            <a:r>
              <a:rPr lang="en-US" altLang="ja-JP" sz="2800" dirty="0" err="1"/>
              <a:t>antetelor</a:t>
            </a:r>
            <a:r>
              <a:rPr lang="en-US" altLang="ja-JP" sz="2800" dirty="0"/>
              <a:t>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800" dirty="0"/>
              <a:t>Server-</a:t>
            </a:r>
            <a:r>
              <a:rPr lang="en-US" altLang="ja-JP" sz="2800" dirty="0" err="1"/>
              <a:t>ul</a:t>
            </a:r>
            <a:r>
              <a:rPr lang="en-US" altLang="ja-JP" sz="2800" dirty="0"/>
              <a:t> poate </a:t>
            </a:r>
            <a:r>
              <a:rPr lang="en-US" altLang="ja-JP" sz="2800" dirty="0" err="1"/>
              <a:t>iniția</a:t>
            </a:r>
            <a:r>
              <a:rPr lang="en-US" altLang="ja-JP" sz="2800" dirty="0"/>
              <a:t> </a:t>
            </a:r>
            <a:r>
              <a:rPr lang="en-US" altLang="ja-JP" sz="2800" dirty="0" err="1"/>
              <a:t>comunicația</a:t>
            </a:r>
            <a:r>
              <a:rPr lang="en-US" altLang="ja-JP" sz="2800" dirty="0"/>
              <a:t>.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0584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1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build="p"/>
      <p:bldP spid="23" grpId="0"/>
      <p:bldP spid="38" grpId="0" animBg="1"/>
      <p:bldP spid="3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Interogare periodică</a:t>
            </a:r>
            <a:br>
              <a:rPr lang="ro-RO" dirty="0"/>
            </a:br>
            <a:r>
              <a:rPr lang="ro-RO" dirty="0"/>
              <a:t>vs. notificări</a:t>
            </a:r>
            <a:endParaRPr lang="en-US" dirty="0"/>
          </a:p>
        </p:txBody>
      </p:sp>
      <p:grpSp>
        <p:nvGrpSpPr>
          <p:cNvPr id="6" name="Группа 35">
            <a:extLst>
              <a:ext uri="{FF2B5EF4-FFF2-40B4-BE49-F238E27FC236}">
                <a16:creationId xmlns:a16="http://schemas.microsoft.com/office/drawing/2014/main" id="{41E0EA69-5D46-DCEA-0E73-B75BFA723F0D}"/>
              </a:ext>
            </a:extLst>
          </p:cNvPr>
          <p:cNvGrpSpPr/>
          <p:nvPr/>
        </p:nvGrpSpPr>
        <p:grpSpPr>
          <a:xfrm>
            <a:off x="5561243" y="4293053"/>
            <a:ext cx="4382526" cy="2428740"/>
            <a:chOff x="1643042" y="1526277"/>
            <a:chExt cx="5429288" cy="3188613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B625F3D7-8BA8-9394-D6D7-04295F79B631}"/>
                </a:ext>
              </a:extLst>
            </p:cNvPr>
            <p:cNvSpPr/>
            <p:nvPr/>
          </p:nvSpPr>
          <p:spPr>
            <a:xfrm>
              <a:off x="1643042" y="1571618"/>
              <a:ext cx="928694" cy="31432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000" b="1" dirty="0"/>
                <a:t>Client</a:t>
              </a:r>
              <a:endParaRPr lang="uk-UA" sz="2000" b="1" dirty="0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C55675A2-AB4F-EA86-54AB-C475A15B19E3}"/>
                </a:ext>
              </a:extLst>
            </p:cNvPr>
            <p:cNvSpPr/>
            <p:nvPr/>
          </p:nvSpPr>
          <p:spPr>
            <a:xfrm>
              <a:off x="6143636" y="1571618"/>
              <a:ext cx="928694" cy="31432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000" b="1" dirty="0"/>
                <a:t>Server</a:t>
              </a:r>
              <a:endParaRPr lang="uk-UA" sz="2000" b="1" dirty="0"/>
            </a:p>
          </p:txBody>
        </p:sp>
        <p:cxnSp>
          <p:nvCxnSpPr>
            <p:cNvPr id="9" name="Прямая со стрелкой 9">
              <a:extLst>
                <a:ext uri="{FF2B5EF4-FFF2-40B4-BE49-F238E27FC236}">
                  <a16:creationId xmlns:a16="http://schemas.microsoft.com/office/drawing/2014/main" id="{2D9D5F00-47DE-30B6-976C-8E38EC6DA841}"/>
                </a:ext>
              </a:extLst>
            </p:cNvPr>
            <p:cNvCxnSpPr/>
            <p:nvPr/>
          </p:nvCxnSpPr>
          <p:spPr>
            <a:xfrm>
              <a:off x="2571736" y="1855782"/>
              <a:ext cx="357190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11">
              <a:extLst>
                <a:ext uri="{FF2B5EF4-FFF2-40B4-BE49-F238E27FC236}">
                  <a16:creationId xmlns:a16="http://schemas.microsoft.com/office/drawing/2014/main" id="{766609D1-1A43-3810-29AB-2AFEBD227896}"/>
                </a:ext>
              </a:extLst>
            </p:cNvPr>
            <p:cNvCxnSpPr/>
            <p:nvPr/>
          </p:nvCxnSpPr>
          <p:spPr>
            <a:xfrm rot="10800000">
              <a:off x="2571736" y="2582303"/>
              <a:ext cx="357190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6EB59A-A2BD-470C-396E-45C4EFCE5D48}"/>
                </a:ext>
              </a:extLst>
            </p:cNvPr>
            <p:cNvSpPr txBox="1"/>
            <p:nvPr/>
          </p:nvSpPr>
          <p:spPr>
            <a:xfrm>
              <a:off x="3787660" y="1526277"/>
              <a:ext cx="1142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Conectare</a:t>
              </a:r>
              <a:endParaRPr lang="uk-UA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A2194F8-8978-C15B-6B0E-5990E1EDFE82}"/>
                </a:ext>
              </a:extLst>
            </p:cNvPr>
            <p:cNvSpPr txBox="1"/>
            <p:nvPr/>
          </p:nvSpPr>
          <p:spPr>
            <a:xfrm>
              <a:off x="4068376" y="2253352"/>
              <a:ext cx="717601" cy="4397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o-RO" dirty="0"/>
                <a:t>Date</a:t>
              </a:r>
              <a:endParaRPr lang="uk-UA" dirty="0"/>
            </a:p>
          </p:txBody>
        </p:sp>
        <p:cxnSp>
          <p:nvCxnSpPr>
            <p:cNvPr id="13" name="Прямая со стрелкой 27">
              <a:extLst>
                <a:ext uri="{FF2B5EF4-FFF2-40B4-BE49-F238E27FC236}">
                  <a16:creationId xmlns:a16="http://schemas.microsoft.com/office/drawing/2014/main" id="{A321D074-3F04-510A-00C1-C90C7EBD555F}"/>
                </a:ext>
              </a:extLst>
            </p:cNvPr>
            <p:cNvCxnSpPr/>
            <p:nvPr/>
          </p:nvCxnSpPr>
          <p:spPr>
            <a:xfrm>
              <a:off x="2571736" y="4498988"/>
              <a:ext cx="357190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E0681F-23A6-3C90-4F89-59C285FA86DB}"/>
                </a:ext>
              </a:extLst>
            </p:cNvPr>
            <p:cNvSpPr txBox="1"/>
            <p:nvPr/>
          </p:nvSpPr>
          <p:spPr>
            <a:xfrm>
              <a:off x="3202167" y="4116289"/>
              <a:ext cx="2183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Închiderea</a:t>
              </a:r>
              <a:r>
                <a:rPr lang="en-US" dirty="0"/>
                <a:t> </a:t>
              </a:r>
              <a:r>
                <a:rPr lang="en-US" dirty="0" err="1"/>
                <a:t>conexiunii</a:t>
              </a:r>
              <a:endParaRPr lang="uk-UA" dirty="0"/>
            </a:p>
          </p:txBody>
        </p:sp>
        <p:cxnSp>
          <p:nvCxnSpPr>
            <p:cNvPr id="15" name="Прямая со стрелкой 29">
              <a:extLst>
                <a:ext uri="{FF2B5EF4-FFF2-40B4-BE49-F238E27FC236}">
                  <a16:creationId xmlns:a16="http://schemas.microsoft.com/office/drawing/2014/main" id="{E43ADBE9-68E6-2B5F-9582-EDCCAEBAA853}"/>
                </a:ext>
              </a:extLst>
            </p:cNvPr>
            <p:cNvCxnSpPr/>
            <p:nvPr/>
          </p:nvCxnSpPr>
          <p:spPr>
            <a:xfrm rot="10800000">
              <a:off x="2571736" y="2939493"/>
              <a:ext cx="357190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F8A043-D59D-1E9C-22FE-84524E07861B}"/>
                </a:ext>
              </a:extLst>
            </p:cNvPr>
            <p:cNvSpPr txBox="1"/>
            <p:nvPr/>
          </p:nvSpPr>
          <p:spPr>
            <a:xfrm>
              <a:off x="4068375" y="2594446"/>
              <a:ext cx="722896" cy="4397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o-RO" dirty="0"/>
                <a:t>Date</a:t>
              </a:r>
              <a:endParaRPr lang="uk-UA" dirty="0"/>
            </a:p>
          </p:txBody>
        </p:sp>
        <p:cxnSp>
          <p:nvCxnSpPr>
            <p:cNvPr id="17" name="Прямая со стрелкой 31">
              <a:extLst>
                <a:ext uri="{FF2B5EF4-FFF2-40B4-BE49-F238E27FC236}">
                  <a16:creationId xmlns:a16="http://schemas.microsoft.com/office/drawing/2014/main" id="{0C08A83C-515B-16CF-7818-760D8B1FA30F}"/>
                </a:ext>
              </a:extLst>
            </p:cNvPr>
            <p:cNvCxnSpPr/>
            <p:nvPr/>
          </p:nvCxnSpPr>
          <p:spPr>
            <a:xfrm rot="10800000">
              <a:off x="2571736" y="3308825"/>
              <a:ext cx="357190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52A490-8EBB-C1E0-DF55-E7C7E98ED5CE}"/>
                </a:ext>
              </a:extLst>
            </p:cNvPr>
            <p:cNvSpPr txBox="1"/>
            <p:nvPr/>
          </p:nvSpPr>
          <p:spPr>
            <a:xfrm>
              <a:off x="4068705" y="2970666"/>
              <a:ext cx="717601" cy="4397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o-RO" dirty="0"/>
                <a:t>Date</a:t>
              </a:r>
              <a:endParaRPr lang="uk-UA" dirty="0"/>
            </a:p>
          </p:txBody>
        </p:sp>
        <p:cxnSp>
          <p:nvCxnSpPr>
            <p:cNvPr id="19" name="Прямая со стрелкой 33">
              <a:extLst>
                <a:ext uri="{FF2B5EF4-FFF2-40B4-BE49-F238E27FC236}">
                  <a16:creationId xmlns:a16="http://schemas.microsoft.com/office/drawing/2014/main" id="{20303D25-EA62-E564-E792-A1C4A42E8D4E}"/>
                </a:ext>
              </a:extLst>
            </p:cNvPr>
            <p:cNvCxnSpPr/>
            <p:nvPr/>
          </p:nvCxnSpPr>
          <p:spPr>
            <a:xfrm rot="10800000">
              <a:off x="2571736" y="3653873"/>
              <a:ext cx="357190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79CF9B8-6FE5-344F-7CB8-D817F0CC15AE}"/>
                </a:ext>
              </a:extLst>
            </p:cNvPr>
            <p:cNvSpPr txBox="1"/>
            <p:nvPr/>
          </p:nvSpPr>
          <p:spPr>
            <a:xfrm>
              <a:off x="4079744" y="3325270"/>
              <a:ext cx="717601" cy="4397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o-RO" dirty="0"/>
                <a:t>Date</a:t>
              </a:r>
              <a:endParaRPr lang="uk-UA" dirty="0"/>
            </a:p>
          </p:txBody>
        </p:sp>
      </p:grpSp>
      <p:grpSp>
        <p:nvGrpSpPr>
          <p:cNvPr id="21" name="Группа 42">
            <a:extLst>
              <a:ext uri="{FF2B5EF4-FFF2-40B4-BE49-F238E27FC236}">
                <a16:creationId xmlns:a16="http://schemas.microsoft.com/office/drawing/2014/main" id="{C53D0780-7C00-48E7-CB88-7123B6C1E5D4}"/>
              </a:ext>
            </a:extLst>
          </p:cNvPr>
          <p:cNvGrpSpPr/>
          <p:nvPr/>
        </p:nvGrpSpPr>
        <p:grpSpPr>
          <a:xfrm>
            <a:off x="5561243" y="1686442"/>
            <a:ext cx="4384453" cy="2428740"/>
            <a:chOff x="1643042" y="1571618"/>
            <a:chExt cx="5429288" cy="3143272"/>
          </a:xfrm>
        </p:grpSpPr>
        <p:sp>
          <p:nvSpPr>
            <p:cNvPr id="22" name="Прямоугольник 6">
              <a:extLst>
                <a:ext uri="{FF2B5EF4-FFF2-40B4-BE49-F238E27FC236}">
                  <a16:creationId xmlns:a16="http://schemas.microsoft.com/office/drawing/2014/main" id="{CE396BF6-04CC-C219-CF72-5E3BD15B2EF4}"/>
                </a:ext>
              </a:extLst>
            </p:cNvPr>
            <p:cNvSpPr/>
            <p:nvPr/>
          </p:nvSpPr>
          <p:spPr>
            <a:xfrm>
              <a:off x="1643042" y="1571618"/>
              <a:ext cx="928694" cy="31432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000" b="1" dirty="0"/>
                <a:t>Client</a:t>
              </a:r>
              <a:endParaRPr lang="uk-UA" sz="2000" b="1" dirty="0"/>
            </a:p>
          </p:txBody>
        </p:sp>
        <p:sp>
          <p:nvSpPr>
            <p:cNvPr id="23" name="Прямоугольник 7">
              <a:extLst>
                <a:ext uri="{FF2B5EF4-FFF2-40B4-BE49-F238E27FC236}">
                  <a16:creationId xmlns:a16="http://schemas.microsoft.com/office/drawing/2014/main" id="{6444F568-B2E4-9049-04DF-F5B361DCFFD7}"/>
                </a:ext>
              </a:extLst>
            </p:cNvPr>
            <p:cNvSpPr/>
            <p:nvPr/>
          </p:nvSpPr>
          <p:spPr>
            <a:xfrm>
              <a:off x="6143636" y="1571618"/>
              <a:ext cx="928694" cy="31432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000" b="1" dirty="0"/>
                <a:t>Server</a:t>
              </a:r>
              <a:endParaRPr lang="uk-UA" sz="20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410FFB8-7DBF-1B58-005C-547CEEE38DD3}"/>
                </a:ext>
              </a:extLst>
            </p:cNvPr>
            <p:cNvSpPr txBox="1"/>
            <p:nvPr/>
          </p:nvSpPr>
          <p:spPr>
            <a:xfrm>
              <a:off x="3714744" y="1571618"/>
              <a:ext cx="11580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Intero</a:t>
              </a:r>
              <a:r>
                <a:rPr lang="ro-RO" dirty="0"/>
                <a:t>g</a:t>
              </a:r>
              <a:r>
                <a:rPr lang="en-US" dirty="0"/>
                <a:t>are</a:t>
              </a:r>
              <a:endParaRPr lang="uk-UA" dirty="0"/>
            </a:p>
          </p:txBody>
        </p:sp>
        <p:sp>
          <p:nvSpPr>
            <p:cNvPr id="25" name="Выгнутая вправо стрелка 36">
              <a:extLst>
                <a:ext uri="{FF2B5EF4-FFF2-40B4-BE49-F238E27FC236}">
                  <a16:creationId xmlns:a16="http://schemas.microsoft.com/office/drawing/2014/main" id="{39AD3A61-3E63-3CF6-C57D-AB8ACC9CA4B6}"/>
                </a:ext>
              </a:extLst>
            </p:cNvPr>
            <p:cNvSpPr/>
            <p:nvPr/>
          </p:nvSpPr>
          <p:spPr>
            <a:xfrm>
              <a:off x="2571736" y="1857370"/>
              <a:ext cx="3571900" cy="1214446"/>
            </a:xfrm>
            <a:prstGeom prst="curvedLeftArrow">
              <a:avLst>
                <a:gd name="adj1" fmla="val 18038"/>
                <a:gd name="adj2" fmla="val 50000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6121CD9-7FB6-ECD9-4E46-E365433EA18F}"/>
                </a:ext>
              </a:extLst>
            </p:cNvPr>
            <p:cNvSpPr txBox="1"/>
            <p:nvPr/>
          </p:nvSpPr>
          <p:spPr>
            <a:xfrm>
              <a:off x="4114335" y="2273856"/>
              <a:ext cx="6256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Date</a:t>
              </a:r>
              <a:endParaRPr lang="uk-UA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EC605C3-7DC7-DD3E-4EB8-0603B28F7AA6}"/>
                </a:ext>
              </a:extLst>
            </p:cNvPr>
            <p:cNvSpPr txBox="1"/>
            <p:nvPr/>
          </p:nvSpPr>
          <p:spPr>
            <a:xfrm>
              <a:off x="3851147" y="3143254"/>
              <a:ext cx="11580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Interogare</a:t>
              </a:r>
              <a:endParaRPr lang="uk-UA" dirty="0"/>
            </a:p>
          </p:txBody>
        </p:sp>
        <p:sp>
          <p:nvSpPr>
            <p:cNvPr id="28" name="Выгнутая вправо стрелка 39">
              <a:extLst>
                <a:ext uri="{FF2B5EF4-FFF2-40B4-BE49-F238E27FC236}">
                  <a16:creationId xmlns:a16="http://schemas.microsoft.com/office/drawing/2014/main" id="{97DA3C6D-D57B-017C-D5C3-452BEC1D7F07}"/>
                </a:ext>
              </a:extLst>
            </p:cNvPr>
            <p:cNvSpPr/>
            <p:nvPr/>
          </p:nvSpPr>
          <p:spPr>
            <a:xfrm>
              <a:off x="2571736" y="3429006"/>
              <a:ext cx="3571900" cy="1214446"/>
            </a:xfrm>
            <a:prstGeom prst="curvedLeftArrow">
              <a:avLst>
                <a:gd name="adj1" fmla="val 18038"/>
                <a:gd name="adj2" fmla="val 50000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3345388-A226-3E9C-1405-09AF6B7B2626}"/>
                </a:ext>
              </a:extLst>
            </p:cNvPr>
            <p:cNvSpPr txBox="1"/>
            <p:nvPr/>
          </p:nvSpPr>
          <p:spPr>
            <a:xfrm>
              <a:off x="4114335" y="3845492"/>
              <a:ext cx="6256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Date</a:t>
              </a:r>
              <a:endParaRPr lang="uk-UA" dirty="0"/>
            </a:p>
          </p:txBody>
        </p:sp>
      </p:grpSp>
      <p:grpSp>
        <p:nvGrpSpPr>
          <p:cNvPr id="30" name="Группа 27">
            <a:extLst>
              <a:ext uri="{FF2B5EF4-FFF2-40B4-BE49-F238E27FC236}">
                <a16:creationId xmlns:a16="http://schemas.microsoft.com/office/drawing/2014/main" id="{35BD518D-9D4D-3CF5-43F0-6B7BC80DE52D}"/>
              </a:ext>
            </a:extLst>
          </p:cNvPr>
          <p:cNvGrpSpPr/>
          <p:nvPr/>
        </p:nvGrpSpPr>
        <p:grpSpPr>
          <a:xfrm>
            <a:off x="1378454" y="3066023"/>
            <a:ext cx="3876810" cy="2549732"/>
            <a:chOff x="1285852" y="1457813"/>
            <a:chExt cx="5429288" cy="3257077"/>
          </a:xfrm>
        </p:grpSpPr>
        <p:sp>
          <p:nvSpPr>
            <p:cNvPr id="31" name="Прямоугольник 6">
              <a:extLst>
                <a:ext uri="{FF2B5EF4-FFF2-40B4-BE49-F238E27FC236}">
                  <a16:creationId xmlns:a16="http://schemas.microsoft.com/office/drawing/2014/main" id="{6BD49BD4-60FB-5CB4-C608-37A4D6241D25}"/>
                </a:ext>
              </a:extLst>
            </p:cNvPr>
            <p:cNvSpPr/>
            <p:nvPr/>
          </p:nvSpPr>
          <p:spPr>
            <a:xfrm>
              <a:off x="1285852" y="1571618"/>
              <a:ext cx="928694" cy="31432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000" b="1" dirty="0"/>
                <a:t>Client</a:t>
              </a:r>
              <a:endParaRPr lang="uk-UA" sz="2000" b="1" dirty="0"/>
            </a:p>
          </p:txBody>
        </p:sp>
        <p:sp>
          <p:nvSpPr>
            <p:cNvPr id="32" name="Прямоугольник 7">
              <a:extLst>
                <a:ext uri="{FF2B5EF4-FFF2-40B4-BE49-F238E27FC236}">
                  <a16:creationId xmlns:a16="http://schemas.microsoft.com/office/drawing/2014/main" id="{F9C39F62-12E7-DEAB-7202-08F1B632689D}"/>
                </a:ext>
              </a:extLst>
            </p:cNvPr>
            <p:cNvSpPr/>
            <p:nvPr/>
          </p:nvSpPr>
          <p:spPr>
            <a:xfrm>
              <a:off x="5786446" y="1571618"/>
              <a:ext cx="928694" cy="31432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000" b="1" dirty="0"/>
                <a:t>Server</a:t>
              </a:r>
              <a:endParaRPr lang="uk-UA" sz="2000" b="1" dirty="0"/>
            </a:p>
          </p:txBody>
        </p:sp>
        <p:cxnSp>
          <p:nvCxnSpPr>
            <p:cNvPr id="33" name="Прямая со стрелкой 9">
              <a:extLst>
                <a:ext uri="{FF2B5EF4-FFF2-40B4-BE49-F238E27FC236}">
                  <a16:creationId xmlns:a16="http://schemas.microsoft.com/office/drawing/2014/main" id="{9F479E5F-9879-8A18-51DD-31DAFEFD7577}"/>
                </a:ext>
              </a:extLst>
            </p:cNvPr>
            <p:cNvCxnSpPr/>
            <p:nvPr/>
          </p:nvCxnSpPr>
          <p:spPr>
            <a:xfrm>
              <a:off x="2214546" y="1855782"/>
              <a:ext cx="357190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 стрелкой 11">
              <a:extLst>
                <a:ext uri="{FF2B5EF4-FFF2-40B4-BE49-F238E27FC236}">
                  <a16:creationId xmlns:a16="http://schemas.microsoft.com/office/drawing/2014/main" id="{45727C98-13B3-D696-0727-9508E6675C45}"/>
                </a:ext>
              </a:extLst>
            </p:cNvPr>
            <p:cNvCxnSpPr/>
            <p:nvPr/>
          </p:nvCxnSpPr>
          <p:spPr>
            <a:xfrm rot="10800000">
              <a:off x="2214546" y="2212971"/>
              <a:ext cx="357190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 стрелкой 15">
              <a:extLst>
                <a:ext uri="{FF2B5EF4-FFF2-40B4-BE49-F238E27FC236}">
                  <a16:creationId xmlns:a16="http://schemas.microsoft.com/office/drawing/2014/main" id="{308914A2-C209-EAF1-A8D0-4B8D3C2608E7}"/>
                </a:ext>
              </a:extLst>
            </p:cNvPr>
            <p:cNvCxnSpPr/>
            <p:nvPr/>
          </p:nvCxnSpPr>
          <p:spPr>
            <a:xfrm>
              <a:off x="2214546" y="2915210"/>
              <a:ext cx="357190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 стрелкой 16">
              <a:extLst>
                <a:ext uri="{FF2B5EF4-FFF2-40B4-BE49-F238E27FC236}">
                  <a16:creationId xmlns:a16="http://schemas.microsoft.com/office/drawing/2014/main" id="{FA05571E-A27C-2A72-53C5-A720FCE3929A}"/>
                </a:ext>
              </a:extLst>
            </p:cNvPr>
            <p:cNvCxnSpPr/>
            <p:nvPr/>
          </p:nvCxnSpPr>
          <p:spPr>
            <a:xfrm rot="10800000">
              <a:off x="2214546" y="3284541"/>
              <a:ext cx="357190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 стрелкой 17">
              <a:extLst>
                <a:ext uri="{FF2B5EF4-FFF2-40B4-BE49-F238E27FC236}">
                  <a16:creationId xmlns:a16="http://schemas.microsoft.com/office/drawing/2014/main" id="{09E9A060-A29C-77CE-0D6B-26145DDB64A4}"/>
                </a:ext>
              </a:extLst>
            </p:cNvPr>
            <p:cNvCxnSpPr/>
            <p:nvPr/>
          </p:nvCxnSpPr>
          <p:spPr>
            <a:xfrm>
              <a:off x="2214546" y="3986780"/>
              <a:ext cx="357190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 стрелкой 18">
              <a:extLst>
                <a:ext uri="{FF2B5EF4-FFF2-40B4-BE49-F238E27FC236}">
                  <a16:creationId xmlns:a16="http://schemas.microsoft.com/office/drawing/2014/main" id="{8DE584B3-C5C4-3736-C6DF-02BCE4FCE70F}"/>
                </a:ext>
              </a:extLst>
            </p:cNvPr>
            <p:cNvCxnSpPr/>
            <p:nvPr/>
          </p:nvCxnSpPr>
          <p:spPr>
            <a:xfrm rot="10800000">
              <a:off x="2214546" y="4356111"/>
              <a:ext cx="357190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88BF759-A80F-BC37-99C3-7BC2C6651FBE}"/>
                </a:ext>
              </a:extLst>
            </p:cNvPr>
            <p:cNvSpPr txBox="1"/>
            <p:nvPr/>
          </p:nvSpPr>
          <p:spPr>
            <a:xfrm>
              <a:off x="3297701" y="1457813"/>
              <a:ext cx="1158073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Interogare</a:t>
              </a:r>
              <a:endParaRPr lang="uk-UA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065B54A-7F52-57B2-547D-D5CE3CBD909D}"/>
                </a:ext>
              </a:extLst>
            </p:cNvPr>
            <p:cNvSpPr txBox="1"/>
            <p:nvPr/>
          </p:nvSpPr>
          <p:spPr>
            <a:xfrm>
              <a:off x="2833079" y="2162217"/>
              <a:ext cx="1853969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Răspuns</a:t>
              </a:r>
              <a:r>
                <a:rPr lang="en-US" dirty="0"/>
                <a:t> </a:t>
              </a:r>
              <a:r>
                <a:rPr lang="en-US" dirty="0" err="1"/>
                <a:t>fără</a:t>
              </a:r>
              <a:r>
                <a:rPr lang="en-US" dirty="0"/>
                <a:t> date</a:t>
              </a:r>
              <a:endParaRPr lang="uk-UA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C18CEC0-73F3-07F0-ED5C-9F78018C8DB2}"/>
                </a:ext>
              </a:extLst>
            </p:cNvPr>
            <p:cNvSpPr txBox="1"/>
            <p:nvPr/>
          </p:nvSpPr>
          <p:spPr>
            <a:xfrm>
              <a:off x="3357554" y="2533171"/>
              <a:ext cx="1158073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Interogare</a:t>
              </a:r>
              <a:endParaRPr lang="uk-UA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E698091-7C4C-9BAD-341B-26471F81A918}"/>
                </a:ext>
              </a:extLst>
            </p:cNvPr>
            <p:cNvSpPr txBox="1"/>
            <p:nvPr/>
          </p:nvSpPr>
          <p:spPr>
            <a:xfrm>
              <a:off x="2833079" y="3200962"/>
              <a:ext cx="1853969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Răspuns</a:t>
              </a:r>
              <a:r>
                <a:rPr lang="en-US" dirty="0"/>
                <a:t> </a:t>
              </a:r>
              <a:r>
                <a:rPr lang="en-US" dirty="0" err="1"/>
                <a:t>fără</a:t>
              </a:r>
              <a:r>
                <a:rPr lang="en-US" dirty="0"/>
                <a:t> date</a:t>
              </a:r>
              <a:endParaRPr lang="uk-UA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0E9CD48-89CF-6FC7-2DD4-4E0AD5D45D1C}"/>
                </a:ext>
              </a:extLst>
            </p:cNvPr>
            <p:cNvSpPr txBox="1"/>
            <p:nvPr/>
          </p:nvSpPr>
          <p:spPr>
            <a:xfrm>
              <a:off x="3297701" y="3617446"/>
              <a:ext cx="1158073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Interogare</a:t>
              </a:r>
              <a:endParaRPr lang="uk-UA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D8E8ECB-F850-9B19-00DD-515C1897453D}"/>
                </a:ext>
              </a:extLst>
            </p:cNvPr>
            <p:cNvSpPr txBox="1"/>
            <p:nvPr/>
          </p:nvSpPr>
          <p:spPr>
            <a:xfrm>
              <a:off x="2408623" y="4289863"/>
              <a:ext cx="2434640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Răspuns</a:t>
              </a:r>
              <a:r>
                <a:rPr lang="en-US" dirty="0"/>
                <a:t> </a:t>
              </a:r>
              <a:r>
                <a:rPr lang="en-US" dirty="0" err="1"/>
                <a:t>conținând</a:t>
              </a:r>
              <a:r>
                <a:rPr lang="en-US" dirty="0"/>
                <a:t> date</a:t>
              </a:r>
              <a:endParaRPr lang="uk-UA" dirty="0"/>
            </a:p>
          </p:txBody>
        </p:sp>
      </p:grpSp>
    </p:spTree>
    <p:extLst>
      <p:ext uri="{BB962C8B-B14F-4D97-AF65-F5344CB8AC3E}">
        <p14:creationId xmlns:p14="http://schemas.microsoft.com/office/powerpoint/2010/main" val="395640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1E3F6B-16F5-1C4D-9378-0BEFCDA71F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o-RO" dirty="0"/>
              <a:t>Web Socket</a:t>
            </a:r>
            <a:r>
              <a:rPr lang="en-US" dirty="0"/>
              <a:t>-</a:t>
            </a:r>
            <a:r>
              <a:rPr lang="en-US" dirty="0" err="1"/>
              <a:t>uri</a:t>
            </a:r>
            <a:endParaRPr lang="en-US" dirty="0"/>
          </a:p>
        </p:txBody>
      </p:sp>
      <p:pic>
        <p:nvPicPr>
          <p:cNvPr id="15" name="Picture Placeholder 14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4616BD36-716A-35F1-C44B-AC139255672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47" b="168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49731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Resurse</a:t>
            </a:r>
            <a:r>
              <a:rPr lang="en-US" dirty="0"/>
              <a:t> </a:t>
            </a:r>
            <a:r>
              <a:rPr lang="ro-RO" dirty="0"/>
              <a:t>W</a:t>
            </a:r>
            <a:r>
              <a:rPr lang="en-US" dirty="0"/>
              <a:t>eb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51362BF-EA65-01F3-4116-0EC13578A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013" y="1802779"/>
            <a:ext cx="11597910" cy="5039263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Nu </a:t>
            </a:r>
            <a:r>
              <a:rPr lang="en-US" dirty="0" err="1"/>
              <a:t>neapărat</a:t>
            </a:r>
            <a:r>
              <a:rPr lang="en-US" dirty="0"/>
              <a:t> </a:t>
            </a:r>
            <a:r>
              <a:rPr lang="en-US" dirty="0" err="1"/>
              <a:t>fișiere</a:t>
            </a:r>
            <a:r>
              <a:rPr lang="ro-RO" dirty="0"/>
              <a:t>;</a:t>
            </a:r>
            <a:endParaRPr lang="en-US" dirty="0"/>
          </a:p>
          <a:p>
            <a:pPr algn="just"/>
            <a:r>
              <a:rPr lang="en-US" dirty="0"/>
              <a:t>Nu </a:t>
            </a:r>
            <a:r>
              <a:rPr lang="en-US" dirty="0" err="1"/>
              <a:t>neapărat</a:t>
            </a:r>
            <a:r>
              <a:rPr lang="en-US" dirty="0"/>
              <a:t> text (</a:t>
            </a:r>
            <a:r>
              <a:rPr lang="en-US" dirty="0" err="1"/>
              <a:t>deși</a:t>
            </a:r>
            <a:r>
              <a:rPr lang="en-US" dirty="0"/>
              <a:t> </a:t>
            </a:r>
            <a:r>
              <a:rPr lang="en-US" dirty="0" err="1"/>
              <a:t>resursele</a:t>
            </a:r>
            <a:r>
              <a:rPr lang="en-US" dirty="0"/>
              <a:t> </a:t>
            </a:r>
            <a:r>
              <a:rPr lang="en-US" dirty="0" err="1"/>
              <a:t>binare</a:t>
            </a:r>
            <a:r>
              <a:rPr lang="en-US" dirty="0"/>
              <a:t> sunt </a:t>
            </a:r>
            <a:r>
              <a:rPr lang="en-US" dirty="0" err="1"/>
              <a:t>encodate</a:t>
            </a:r>
            <a:r>
              <a:rPr lang="en-US" dirty="0"/>
              <a:t> ca text)</a:t>
            </a:r>
            <a:r>
              <a:rPr lang="ro-RO" dirty="0"/>
              <a:t>;</a:t>
            </a:r>
            <a:endParaRPr lang="en-US" dirty="0"/>
          </a:p>
          <a:p>
            <a:pPr algn="just"/>
            <a:r>
              <a:rPr lang="en-US" dirty="0" err="1"/>
              <a:t>Tipul</a:t>
            </a:r>
            <a:r>
              <a:rPr lang="en-US" dirty="0"/>
              <a:t> </a:t>
            </a:r>
            <a:r>
              <a:rPr lang="en-US" dirty="0" err="1"/>
              <a:t>resursei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definit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ro-RO" dirty="0"/>
              <a:t>tipuri </a:t>
            </a:r>
            <a:r>
              <a:rPr lang="en-US" dirty="0"/>
              <a:t>MIME</a:t>
            </a:r>
            <a:r>
              <a:rPr lang="ro-RO" dirty="0"/>
              <a:t>;</a:t>
            </a:r>
            <a:endParaRPr lang="en-US" dirty="0"/>
          </a:p>
          <a:p>
            <a:pPr algn="just"/>
            <a:r>
              <a:rPr lang="en-US" dirty="0" err="1"/>
              <a:t>Două</a:t>
            </a:r>
            <a:r>
              <a:rPr lang="en-US" dirty="0"/>
              <a:t> perspective </a:t>
            </a:r>
            <a:r>
              <a:rPr lang="en-US" dirty="0" err="1"/>
              <a:t>asupra</a:t>
            </a:r>
            <a:r>
              <a:rPr lang="en-US" dirty="0"/>
              <a:t> </a:t>
            </a:r>
            <a:r>
              <a:rPr lang="en-US" dirty="0" err="1"/>
              <a:t>resursei</a:t>
            </a:r>
            <a:r>
              <a:rPr lang="ro-RO" dirty="0"/>
              <a:t>:</a:t>
            </a:r>
          </a:p>
          <a:p>
            <a:pPr lvl="1" algn="just"/>
            <a:r>
              <a:rPr lang="ro-RO" sz="3400" dirty="0"/>
              <a:t>La distanță;</a:t>
            </a:r>
          </a:p>
          <a:p>
            <a:pPr lvl="1" algn="just"/>
            <a:r>
              <a:rPr lang="ro-RO" sz="3400" dirty="0"/>
              <a:t>L</a:t>
            </a:r>
            <a:r>
              <a:rPr lang="en-US" sz="3400" dirty="0" err="1"/>
              <a:t>ocal</a:t>
            </a:r>
            <a:r>
              <a:rPr lang="ro-RO" sz="3400" dirty="0"/>
              <a:t>ă.</a:t>
            </a:r>
            <a:endParaRPr lang="en-US" sz="3400" dirty="0"/>
          </a:p>
        </p:txBody>
      </p:sp>
      <p:pic>
        <p:nvPicPr>
          <p:cNvPr id="3" name="Picture 6" descr="Digital Resources - Digital Resources">
            <a:extLst>
              <a:ext uri="{FF2B5EF4-FFF2-40B4-BE49-F238E27FC236}">
                <a16:creationId xmlns:a16="http://schemas.microsoft.com/office/drawing/2014/main" id="{5474DB64-D024-2C90-EE84-907A006D2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843" y="3648508"/>
            <a:ext cx="4073157" cy="31935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84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Web Socket</a:t>
            </a:r>
            <a:r>
              <a:rPr lang="en-US" dirty="0"/>
              <a:t>-</a:t>
            </a:r>
            <a:r>
              <a:rPr lang="en-US" dirty="0" err="1"/>
              <a:t>uri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FDC8B4-5D31-ACF5-3F1E-644848962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951" y="1901227"/>
            <a:ext cx="11832318" cy="4527551"/>
          </a:xfrm>
        </p:spPr>
        <p:txBody>
          <a:bodyPr>
            <a:noAutofit/>
          </a:bodyPr>
          <a:lstStyle/>
          <a:p>
            <a:r>
              <a:rPr lang="en-US" sz="3400" dirty="0"/>
              <a:t>Browser-</a:t>
            </a:r>
            <a:r>
              <a:rPr lang="en-US" sz="3400" dirty="0" err="1"/>
              <a:t>ele</a:t>
            </a:r>
            <a:r>
              <a:rPr lang="en-US" sz="3400" dirty="0"/>
              <a:t> Web </a:t>
            </a:r>
            <a:r>
              <a:rPr lang="en-US" sz="3400" dirty="0" err="1"/>
              <a:t>includ</a:t>
            </a:r>
            <a:r>
              <a:rPr lang="en-US" sz="3400" dirty="0"/>
              <a:t> </a:t>
            </a:r>
            <a:r>
              <a:rPr lang="en-US" sz="3400" dirty="0" err="1"/>
              <a:t>obiectul</a:t>
            </a:r>
            <a:r>
              <a:rPr lang="en-US" sz="3400" dirty="0"/>
              <a:t> </a:t>
            </a:r>
            <a:r>
              <a:rPr lang="en-US" sz="3400" dirty="0" err="1"/>
              <a:t>window.WebSocket</a:t>
            </a:r>
            <a:r>
              <a:rPr lang="en-US" sz="3400" dirty="0"/>
              <a:t> </a:t>
            </a:r>
            <a:r>
              <a:rPr lang="en-US" sz="3400" dirty="0" err="1"/>
              <a:t>fără</a:t>
            </a:r>
            <a:r>
              <a:rPr lang="en-US" sz="3400" dirty="0"/>
              <a:t> a </a:t>
            </a:r>
            <a:r>
              <a:rPr lang="en-US" sz="3400" dirty="0" err="1"/>
              <a:t>necesita</a:t>
            </a:r>
            <a:r>
              <a:rPr lang="en-US" sz="3400" dirty="0"/>
              <a:t> un plugin;</a:t>
            </a:r>
          </a:p>
          <a:p>
            <a:pPr algn="just"/>
            <a:r>
              <a:rPr lang="en-US" sz="3400" dirty="0"/>
              <a:t>Cum </a:t>
            </a:r>
            <a:r>
              <a:rPr lang="en-US" sz="3400" dirty="0" err="1"/>
              <a:t>funcționează</a:t>
            </a:r>
            <a:r>
              <a:rPr lang="en-US" sz="3400" dirty="0"/>
              <a:t>:</a:t>
            </a:r>
          </a:p>
          <a:p>
            <a:pPr lvl="1" algn="just">
              <a:lnSpc>
                <a:spcPct val="90000"/>
              </a:lnSpc>
            </a:pPr>
            <a:r>
              <a:rPr lang="en-US" dirty="0"/>
              <a:t>Se </a:t>
            </a:r>
            <a:r>
              <a:rPr lang="en-US" dirty="0" err="1"/>
              <a:t>stabilește</a:t>
            </a:r>
            <a:r>
              <a:rPr lang="en-US" dirty="0"/>
              <a:t> o </a:t>
            </a:r>
            <a:r>
              <a:rPr lang="en-US" dirty="0" err="1"/>
              <a:t>conexiune</a:t>
            </a:r>
            <a:r>
              <a:rPr lang="en-US" dirty="0"/>
              <a:t> pe socket pe care se </a:t>
            </a:r>
            <a:r>
              <a:rPr lang="en-US" dirty="0" err="1"/>
              <a:t>trimite</a:t>
            </a:r>
            <a:r>
              <a:rPr lang="en-US" dirty="0"/>
              <a:t> o </a:t>
            </a:r>
            <a:r>
              <a:rPr lang="en-US" dirty="0" err="1"/>
              <a:t>cerere</a:t>
            </a:r>
            <a:r>
              <a:rPr lang="en-US" dirty="0"/>
              <a:t> HTTP;</a:t>
            </a:r>
          </a:p>
          <a:p>
            <a:pPr lvl="1" algn="just">
              <a:lnSpc>
                <a:spcPct val="90000"/>
              </a:lnSpc>
            </a:pPr>
            <a:r>
              <a:rPr lang="en-US" dirty="0"/>
              <a:t>Se </a:t>
            </a:r>
            <a:r>
              <a:rPr lang="en-US" dirty="0" err="1"/>
              <a:t>schimbă</a:t>
            </a:r>
            <a:r>
              <a:rPr lang="en-US" dirty="0"/>
              <a:t> </a:t>
            </a:r>
            <a:r>
              <a:rPr lang="en-US" dirty="0" err="1"/>
              <a:t>protocolul</a:t>
            </a:r>
            <a:r>
              <a:rPr lang="en-US" dirty="0"/>
              <a:t> din HTTP </a:t>
            </a:r>
            <a:r>
              <a:rPr lang="en-US" dirty="0" err="1"/>
              <a:t>într-unul</a:t>
            </a:r>
            <a:r>
              <a:rPr lang="en-US" dirty="0"/>
              <a:t> la </a:t>
            </a:r>
            <a:r>
              <a:rPr lang="en-US" dirty="0" err="1"/>
              <a:t>nivel</a:t>
            </a:r>
            <a:r>
              <a:rPr lang="en-US" dirty="0"/>
              <a:t> de socket;</a:t>
            </a:r>
          </a:p>
          <a:p>
            <a:pPr lvl="1" algn="just">
              <a:lnSpc>
                <a:spcPct val="90000"/>
              </a:lnSpc>
            </a:pPr>
            <a:r>
              <a:rPr lang="en-US" dirty="0"/>
              <a:t>Se pot </a:t>
            </a:r>
            <a:r>
              <a:rPr lang="en-US" dirty="0" err="1"/>
              <a:t>trimite</a:t>
            </a:r>
            <a:r>
              <a:rPr lang="en-US" dirty="0"/>
              <a:t> </a:t>
            </a:r>
            <a:r>
              <a:rPr lang="en-US" dirty="0" err="1"/>
              <a:t>mesaje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ambele</a:t>
            </a:r>
            <a:r>
              <a:rPr lang="en-US" dirty="0"/>
              <a:t> </a:t>
            </a:r>
            <a:r>
              <a:rPr lang="en-US" dirty="0" err="1"/>
              <a:t>direcții</a:t>
            </a:r>
            <a:r>
              <a:rPr lang="en-US" dirty="0"/>
              <a:t> </a:t>
            </a:r>
            <a:r>
              <a:rPr lang="en-US" dirty="0" err="1"/>
              <a:t>simultan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6290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Handshake-ul Web Socket</a:t>
            </a:r>
            <a:endParaRPr lang="en-US" dirty="0"/>
          </a:p>
        </p:txBody>
      </p:sp>
      <p:sp>
        <p:nvSpPr>
          <p:cNvPr id="6" name="Содержимое 3">
            <a:extLst>
              <a:ext uri="{FF2B5EF4-FFF2-40B4-BE49-F238E27FC236}">
                <a16:creationId xmlns:a16="http://schemas.microsoft.com/office/drawing/2014/main" id="{58FB8652-030A-2E79-A75D-58C41EC48DF0}"/>
              </a:ext>
            </a:extLst>
          </p:cNvPr>
          <p:cNvSpPr txBox="1">
            <a:spLocks/>
          </p:cNvSpPr>
          <p:nvPr/>
        </p:nvSpPr>
        <p:spPr>
          <a:xfrm>
            <a:off x="235951" y="1566699"/>
            <a:ext cx="4200808" cy="547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b="1" dirty="0" err="1"/>
              <a:t>Cerere</a:t>
            </a:r>
            <a:endParaRPr lang="en-US" b="1" dirty="0"/>
          </a:p>
        </p:txBody>
      </p:sp>
      <p:sp>
        <p:nvSpPr>
          <p:cNvPr id="7" name="Содержимое 3">
            <a:extLst>
              <a:ext uri="{FF2B5EF4-FFF2-40B4-BE49-F238E27FC236}">
                <a16:creationId xmlns:a16="http://schemas.microsoft.com/office/drawing/2014/main" id="{CA226D92-47DB-C371-1671-4E82EE2FF3BD}"/>
              </a:ext>
            </a:extLst>
          </p:cNvPr>
          <p:cNvSpPr txBox="1">
            <a:spLocks/>
          </p:cNvSpPr>
          <p:nvPr/>
        </p:nvSpPr>
        <p:spPr>
          <a:xfrm>
            <a:off x="4594579" y="2434994"/>
            <a:ext cx="5048977" cy="547983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320040" indent="-320040">
              <a:spcBef>
                <a:spcPts val="700"/>
              </a:spcBef>
              <a:buClr>
                <a:schemeClr val="accent2"/>
              </a:buClr>
              <a:buSzPct val="60000"/>
            </a:pPr>
            <a:r>
              <a:rPr lang="en-US" sz="3200" b="1" dirty="0" err="1"/>
              <a:t>Răspuns</a:t>
            </a:r>
            <a:endParaRPr lang="en-US" sz="3200" b="1" dirty="0"/>
          </a:p>
        </p:txBody>
      </p:sp>
      <p:sp>
        <p:nvSpPr>
          <p:cNvPr id="8" name="Прямоугольник 8">
            <a:extLst>
              <a:ext uri="{FF2B5EF4-FFF2-40B4-BE49-F238E27FC236}">
                <a16:creationId xmlns:a16="http://schemas.microsoft.com/office/drawing/2014/main" id="{A72CD77A-DBC1-92D6-3DDB-761C36D0E267}"/>
              </a:ext>
            </a:extLst>
          </p:cNvPr>
          <p:cNvSpPr/>
          <p:nvPr/>
        </p:nvSpPr>
        <p:spPr>
          <a:xfrm>
            <a:off x="235951" y="2110854"/>
            <a:ext cx="4200808" cy="313932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dk1"/>
                </a:solidFill>
              </a:rPr>
              <a:t>GET /</a:t>
            </a:r>
            <a:r>
              <a:rPr lang="en-US" sz="2200" dirty="0" err="1">
                <a:solidFill>
                  <a:schemeClr val="dk1"/>
                </a:solidFill>
              </a:rPr>
              <a:t>mychat</a:t>
            </a:r>
            <a:r>
              <a:rPr lang="en-US" sz="2200" dirty="0">
                <a:solidFill>
                  <a:schemeClr val="dk1"/>
                </a:solidFill>
              </a:rPr>
              <a:t> HTTP/1.1 </a:t>
            </a:r>
          </a:p>
          <a:p>
            <a:r>
              <a:rPr lang="en-US" sz="2200" dirty="0">
                <a:solidFill>
                  <a:schemeClr val="dk1"/>
                </a:solidFill>
              </a:rPr>
              <a:t>Host: </a:t>
            </a:r>
            <a:r>
              <a:rPr lang="en-US" sz="2200" dirty="0" err="1">
                <a:solidFill>
                  <a:schemeClr val="dk1"/>
                </a:solidFill>
              </a:rPr>
              <a:t>server.example.com</a:t>
            </a:r>
            <a:r>
              <a:rPr lang="en-US" sz="2200" dirty="0">
                <a:solidFill>
                  <a:schemeClr val="dk1"/>
                </a:solidFill>
              </a:rPr>
              <a:t> </a:t>
            </a:r>
          </a:p>
          <a:p>
            <a:r>
              <a:rPr lang="en-US" sz="2200" dirty="0">
                <a:solidFill>
                  <a:schemeClr val="dk1"/>
                </a:solidFill>
              </a:rPr>
              <a:t>Upgrade: </a:t>
            </a:r>
            <a:r>
              <a:rPr lang="en-US" sz="2200" dirty="0" err="1">
                <a:solidFill>
                  <a:schemeClr val="dk1"/>
                </a:solidFill>
              </a:rPr>
              <a:t>websocket</a:t>
            </a:r>
            <a:r>
              <a:rPr lang="en-US" sz="2200" dirty="0">
                <a:solidFill>
                  <a:schemeClr val="dk1"/>
                </a:solidFill>
              </a:rPr>
              <a:t> </a:t>
            </a:r>
          </a:p>
          <a:p>
            <a:r>
              <a:rPr lang="en-US" sz="2200" dirty="0">
                <a:solidFill>
                  <a:schemeClr val="dk1"/>
                </a:solidFill>
              </a:rPr>
              <a:t>Connection: Upgrade </a:t>
            </a:r>
          </a:p>
          <a:p>
            <a:r>
              <a:rPr lang="en-US" sz="2200" dirty="0">
                <a:solidFill>
                  <a:schemeClr val="dk1"/>
                </a:solidFill>
              </a:rPr>
              <a:t>Sec-WebSocket-Key: x3JJHMbDL1EzLkh9GBhXDw== </a:t>
            </a:r>
          </a:p>
          <a:p>
            <a:r>
              <a:rPr lang="en-US" sz="2200" dirty="0">
                <a:solidFill>
                  <a:schemeClr val="dk1"/>
                </a:solidFill>
              </a:rPr>
              <a:t>Sec-WebSocket-Protocol: chat </a:t>
            </a:r>
          </a:p>
          <a:p>
            <a:r>
              <a:rPr lang="en-US" sz="2200" dirty="0">
                <a:solidFill>
                  <a:schemeClr val="dk1"/>
                </a:solidFill>
              </a:rPr>
              <a:t>Sec-WebSocket-Version: 13 </a:t>
            </a:r>
          </a:p>
          <a:p>
            <a:r>
              <a:rPr lang="en-US" sz="2200" dirty="0">
                <a:solidFill>
                  <a:schemeClr val="dk1"/>
                </a:solidFill>
              </a:rPr>
              <a:t>Origin: http://example.com</a:t>
            </a:r>
          </a:p>
        </p:txBody>
      </p:sp>
      <p:sp>
        <p:nvSpPr>
          <p:cNvPr id="9" name="Прямоугольник 11">
            <a:extLst>
              <a:ext uri="{FF2B5EF4-FFF2-40B4-BE49-F238E27FC236}">
                <a16:creationId xmlns:a16="http://schemas.microsoft.com/office/drawing/2014/main" id="{DAFAE575-85EC-E2D1-261C-AC8D013584F8}"/>
              </a:ext>
            </a:extLst>
          </p:cNvPr>
          <p:cNvSpPr/>
          <p:nvPr/>
        </p:nvSpPr>
        <p:spPr>
          <a:xfrm>
            <a:off x="4594580" y="2982977"/>
            <a:ext cx="5048978" cy="230832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dk1"/>
                </a:solidFill>
              </a:rPr>
              <a:t>HTTP/1.1 101 Switching Protocols </a:t>
            </a:r>
          </a:p>
          <a:p>
            <a:r>
              <a:rPr lang="en-US" sz="2400" dirty="0">
                <a:solidFill>
                  <a:schemeClr val="dk1"/>
                </a:solidFill>
              </a:rPr>
              <a:t>Upgrade: </a:t>
            </a:r>
            <a:r>
              <a:rPr lang="en-US" sz="2400" dirty="0" err="1">
                <a:solidFill>
                  <a:schemeClr val="dk1"/>
                </a:solidFill>
              </a:rPr>
              <a:t>websocket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</a:p>
          <a:p>
            <a:r>
              <a:rPr lang="en-US" sz="2400" dirty="0">
                <a:solidFill>
                  <a:schemeClr val="dk1"/>
                </a:solidFill>
              </a:rPr>
              <a:t>Connection: Upgrade </a:t>
            </a:r>
          </a:p>
          <a:p>
            <a:r>
              <a:rPr lang="en-US" sz="2400" dirty="0">
                <a:solidFill>
                  <a:schemeClr val="dk1"/>
                </a:solidFill>
              </a:rPr>
              <a:t>Sec-WebSocket-Accept: HSmrc0sMlYUkAGmm5OPpG2HaGWk= </a:t>
            </a:r>
          </a:p>
          <a:p>
            <a:r>
              <a:rPr lang="en-US" sz="2400" dirty="0">
                <a:solidFill>
                  <a:schemeClr val="dk1"/>
                </a:solidFill>
              </a:rPr>
              <a:t>Sec-WebSocket-Protocol: chat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B251208-88F2-2169-C3FD-D527D7C0E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951" y="5291301"/>
            <a:ext cx="4200808" cy="1163370"/>
          </a:xfrm>
        </p:spPr>
        <p:txBody>
          <a:bodyPr>
            <a:noAutofit/>
          </a:bodyPr>
          <a:lstStyle/>
          <a:p>
            <a:r>
              <a:rPr lang="en-US" sz="2000" dirty="0" err="1"/>
              <a:t>Clientul</a:t>
            </a:r>
            <a:r>
              <a:rPr lang="en-US" sz="2000" dirty="0"/>
              <a:t> </a:t>
            </a:r>
            <a:r>
              <a:rPr lang="en-US" sz="2000" dirty="0" err="1"/>
              <a:t>solicită</a:t>
            </a:r>
            <a:r>
              <a:rPr lang="en-US" sz="2000" dirty="0"/>
              <a:t>:</a:t>
            </a:r>
          </a:p>
          <a:p>
            <a:pPr marL="0" indent="0">
              <a:buNone/>
            </a:pPr>
            <a:r>
              <a:rPr lang="en-US" sz="2000" dirty="0"/>
              <a:t>Connection: Upgrade</a:t>
            </a:r>
          </a:p>
          <a:p>
            <a:pPr marL="0" indent="0">
              <a:buNone/>
            </a:pPr>
            <a:r>
              <a:rPr lang="en-US" sz="2000" dirty="0"/>
              <a:t>Upgrade: </a:t>
            </a:r>
            <a:r>
              <a:rPr lang="en-US" sz="2000" dirty="0" err="1"/>
              <a:t>websocket</a:t>
            </a:r>
            <a:endParaRPr lang="en-US" sz="20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798ACA4-4212-9FFE-26B0-5EAD98F5C459}"/>
              </a:ext>
            </a:extLst>
          </p:cNvPr>
          <p:cNvSpPr txBox="1">
            <a:spLocks/>
          </p:cNvSpPr>
          <p:nvPr/>
        </p:nvSpPr>
        <p:spPr>
          <a:xfrm>
            <a:off x="4594581" y="5291301"/>
            <a:ext cx="5048977" cy="11633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Server-</a:t>
            </a:r>
            <a:r>
              <a:rPr lang="en-US" sz="2000" dirty="0" err="1"/>
              <a:t>ul</a:t>
            </a:r>
            <a:r>
              <a:rPr lang="en-US" sz="2000" dirty="0"/>
              <a:t> </a:t>
            </a:r>
            <a:r>
              <a:rPr lang="en-US" sz="2000" dirty="0" err="1"/>
              <a:t>răspunde</a:t>
            </a:r>
            <a:r>
              <a:rPr lang="en-US" sz="2000" dirty="0"/>
              <a:t> cu: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Switching Protocols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Upgrade: </a:t>
            </a:r>
            <a:r>
              <a:rPr lang="en-US" sz="2000" dirty="0" err="1"/>
              <a:t>websocket</a:t>
            </a:r>
            <a:endParaRPr lang="en-US" sz="2000" dirty="0"/>
          </a:p>
        </p:txBody>
      </p:sp>
      <p:pic>
        <p:nvPicPr>
          <p:cNvPr id="3074" name="Picture 2" descr="Handshake - Free hands and gestures icons">
            <a:extLst>
              <a:ext uri="{FF2B5EF4-FFF2-40B4-BE49-F238E27FC236}">
                <a16:creationId xmlns:a16="http://schemas.microsoft.com/office/drawing/2014/main" id="{20647478-8CDB-02A2-2F8C-08F3BF5A5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304" y="4280853"/>
            <a:ext cx="3184267" cy="3184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72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1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Puncte</a:t>
            </a:r>
            <a:r>
              <a:rPr lang="fr-FR" dirty="0"/>
              <a:t> de </a:t>
            </a:r>
            <a:r>
              <a:rPr lang="fr-FR" dirty="0" err="1"/>
              <a:t>acces</a:t>
            </a:r>
            <a:r>
              <a:rPr lang="fr-FR" dirty="0"/>
              <a:t> construite</a:t>
            </a:r>
            <a:br>
              <a:rPr lang="fr-FR" dirty="0"/>
            </a:br>
            <a:r>
              <a:rPr lang="fr-FR" dirty="0" err="1"/>
              <a:t>programatic</a:t>
            </a:r>
            <a:r>
              <a:rPr lang="fr-FR" dirty="0"/>
              <a:t> </a:t>
            </a:r>
            <a:r>
              <a:rPr lang="fr-FR" dirty="0" err="1"/>
              <a:t>în</a:t>
            </a:r>
            <a:r>
              <a:rPr lang="fr-FR" dirty="0"/>
              <a:t> Java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BD88B-82AB-AFED-FEBD-8ED970C3D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31247"/>
          <a:stretch>
            <a:fillRect/>
          </a:stretch>
        </p:blipFill>
        <p:spPr bwMode="auto">
          <a:xfrm>
            <a:off x="349767" y="1882995"/>
            <a:ext cx="8337033" cy="3512214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24DE03B-6108-1428-BD8C-60D5BD2321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767" y="5545501"/>
            <a:ext cx="11256776" cy="43088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o-RO" sz="2200" dirty="0"/>
              <a:t>Pentru a implementa un punct programatic, se utilizează următorul cod în aplicația Java EE:</a:t>
            </a:r>
            <a:endParaRPr lang="uk-UA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DEFA8F-F917-A191-F31B-EE4872E44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9767" y="6126680"/>
            <a:ext cx="8396551" cy="4613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7404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Puncte</a:t>
            </a:r>
            <a:r>
              <a:rPr lang="fr-FR" dirty="0"/>
              <a:t> de </a:t>
            </a:r>
            <a:r>
              <a:rPr lang="fr-FR" dirty="0" err="1"/>
              <a:t>acces</a:t>
            </a:r>
            <a:br>
              <a:rPr lang="fr-FR" dirty="0"/>
            </a:br>
            <a:r>
              <a:rPr lang="fr-FR" dirty="0" err="1"/>
              <a:t>adnotate</a:t>
            </a:r>
            <a:r>
              <a:rPr lang="fr-FR" dirty="0"/>
              <a:t> </a:t>
            </a:r>
            <a:r>
              <a:rPr lang="fr-FR" dirty="0" err="1"/>
              <a:t>în</a:t>
            </a:r>
            <a:r>
              <a:rPr lang="fr-FR" dirty="0"/>
              <a:t> Java</a:t>
            </a:r>
            <a:endParaRPr lang="en-US" dirty="0"/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AE5D02AB-6116-6D91-E55A-324EF2BCB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3252" y="1710476"/>
            <a:ext cx="5802194" cy="2322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4" name="Таблица 7">
            <a:extLst>
              <a:ext uri="{FF2B5EF4-FFF2-40B4-BE49-F238E27FC236}">
                <a16:creationId xmlns:a16="http://schemas.microsoft.com/office/drawing/2014/main" id="{3CE8CA59-AE11-3088-1543-9383EA446B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738523"/>
              </p:ext>
            </p:extLst>
          </p:nvPr>
        </p:nvGraphicFramePr>
        <p:xfrm>
          <a:off x="3921884" y="3429000"/>
          <a:ext cx="8066863" cy="30378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{00A15C55-8517-42AA-B614-E9B94910E393}</a:tableStyleId>
              </a:tblPr>
              <a:tblGrid>
                <a:gridCol w="1418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52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3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2000" b="1" dirty="0" err="1">
                          <a:solidFill>
                            <a:schemeClr val="tx1"/>
                          </a:solidFill>
                        </a:rPr>
                        <a:t>Adnotare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28575" marB="28575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2000" b="1" dirty="0" err="1">
                          <a:solidFill>
                            <a:schemeClr val="tx1"/>
                          </a:solidFill>
                        </a:rPr>
                        <a:t>Eveniment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28575" marB="28575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2000" b="1" dirty="0" err="1">
                          <a:solidFill>
                            <a:schemeClr val="tx1"/>
                          </a:solidFill>
                        </a:rPr>
                        <a:t>Exemplu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28575" marB="28575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2000" dirty="0" err="1"/>
                        <a:t>OnOpen</a:t>
                      </a:r>
                      <a:endParaRPr lang="en-US" sz="2000" dirty="0"/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2000" dirty="0" err="1"/>
                        <a:t>Conexiunea</a:t>
                      </a:r>
                      <a:r>
                        <a:rPr lang="en-US" sz="2000" dirty="0"/>
                        <a:t> a </a:t>
                      </a:r>
                      <a:r>
                        <a:rPr lang="en-US" sz="2000" dirty="0" err="1"/>
                        <a:t>fost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deschisă</a:t>
                      </a:r>
                      <a:r>
                        <a:rPr lang="en-US" sz="2000" dirty="0"/>
                        <a:t>.</a:t>
                      </a: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2000"/>
                        <a:t>@</a:t>
                      </a:r>
                      <a:r>
                        <a:rPr lang="en-US" sz="2000" err="1"/>
                        <a:t>OnOpen</a:t>
                      </a:r>
                      <a:r>
                        <a:rPr lang="en-US" sz="2000"/>
                        <a:t> public void open(Session </a:t>
                      </a:r>
                      <a:r>
                        <a:rPr lang="en-US" sz="2000" err="1"/>
                        <a:t>session</a:t>
                      </a:r>
                      <a:r>
                        <a:rPr lang="en-US" sz="2000"/>
                        <a:t>, </a:t>
                      </a:r>
                      <a:r>
                        <a:rPr lang="en-US" sz="2000" err="1"/>
                        <a:t>EndpointConfig</a:t>
                      </a:r>
                      <a:r>
                        <a:rPr lang="en-US" sz="2000"/>
                        <a:t> conf) { } </a:t>
                      </a:r>
                    </a:p>
                  </a:txBody>
                  <a:tcPr marL="28575" marR="28575" marT="28575" marB="285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2000" err="1"/>
                        <a:t>OnMessage</a:t>
                      </a:r>
                      <a:endParaRPr lang="en-US" sz="2000"/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2000" dirty="0"/>
                        <a:t>S-a </a:t>
                      </a:r>
                      <a:r>
                        <a:rPr lang="en-US" sz="2000" dirty="0" err="1"/>
                        <a:t>primit</a:t>
                      </a:r>
                      <a:r>
                        <a:rPr lang="en-US" sz="2000" dirty="0"/>
                        <a:t> un </a:t>
                      </a:r>
                      <a:r>
                        <a:rPr lang="en-US" sz="2000" dirty="0" err="1"/>
                        <a:t>mesaj</a:t>
                      </a:r>
                      <a:r>
                        <a:rPr lang="en-US" sz="2000" dirty="0"/>
                        <a:t>.</a:t>
                      </a: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2000"/>
                        <a:t>@</a:t>
                      </a:r>
                      <a:r>
                        <a:rPr lang="en-US" sz="2000" err="1"/>
                        <a:t>OnMessage</a:t>
                      </a:r>
                      <a:r>
                        <a:rPr lang="en-US" sz="2000"/>
                        <a:t> public void message (Session </a:t>
                      </a:r>
                      <a:r>
                        <a:rPr lang="en-US" sz="2000" err="1"/>
                        <a:t>session</a:t>
                      </a:r>
                      <a:r>
                        <a:rPr lang="en-US" sz="2000"/>
                        <a:t>, String </a:t>
                      </a:r>
                      <a:r>
                        <a:rPr lang="en-US" sz="2000" err="1"/>
                        <a:t>msg</a:t>
                      </a:r>
                      <a:r>
                        <a:rPr lang="en-US" sz="2000"/>
                        <a:t>) { } </a:t>
                      </a:r>
                    </a:p>
                  </a:txBody>
                  <a:tcPr marL="28575" marR="28575" marT="28575" marB="285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2000"/>
                        <a:t>OnError</a:t>
                      </a: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2000" dirty="0" err="1"/>
                        <a:t>Eroare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în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conexiune</a:t>
                      </a:r>
                      <a:r>
                        <a:rPr lang="en-US" sz="2000" dirty="0"/>
                        <a:t>.</a:t>
                      </a: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2000"/>
                        <a:t>@</a:t>
                      </a:r>
                      <a:r>
                        <a:rPr lang="en-US" sz="2000" err="1"/>
                        <a:t>OnError</a:t>
                      </a:r>
                      <a:r>
                        <a:rPr lang="en-US" sz="2000"/>
                        <a:t> public void error(Session </a:t>
                      </a:r>
                      <a:r>
                        <a:rPr lang="en-US" sz="2000" err="1"/>
                        <a:t>session</a:t>
                      </a:r>
                      <a:r>
                        <a:rPr lang="en-US" sz="2000"/>
                        <a:t>, </a:t>
                      </a:r>
                      <a:r>
                        <a:rPr lang="en-US" sz="2000" err="1"/>
                        <a:t>Throwable</a:t>
                      </a:r>
                      <a:r>
                        <a:rPr lang="en-US" sz="2000"/>
                        <a:t> error) { } </a:t>
                      </a:r>
                    </a:p>
                  </a:txBody>
                  <a:tcPr marL="28575" marR="28575" marT="28575" marB="2857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2000"/>
                        <a:t>OnClose</a:t>
                      </a: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2000" dirty="0" err="1"/>
                        <a:t>Conexiunea</a:t>
                      </a:r>
                      <a:r>
                        <a:rPr lang="en-US" sz="2000" dirty="0"/>
                        <a:t> a </a:t>
                      </a:r>
                      <a:r>
                        <a:rPr lang="en-US" sz="2000" dirty="0" err="1"/>
                        <a:t>fost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închisă</a:t>
                      </a:r>
                      <a:r>
                        <a:rPr lang="en-US" sz="2000" dirty="0"/>
                        <a:t>.</a:t>
                      </a: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2000" dirty="0"/>
                        <a:t>@</a:t>
                      </a:r>
                      <a:r>
                        <a:rPr lang="en-US" sz="2000" dirty="0" err="1"/>
                        <a:t>OnClose</a:t>
                      </a:r>
                      <a:r>
                        <a:rPr lang="en-US" sz="2000" dirty="0"/>
                        <a:t> public void close(Session session, </a:t>
                      </a:r>
                      <a:r>
                        <a:rPr lang="en-US" sz="2000" dirty="0" err="1"/>
                        <a:t>CloseReason</a:t>
                      </a:r>
                      <a:r>
                        <a:rPr lang="en-US" sz="2000" dirty="0"/>
                        <a:t> reason) { }</a:t>
                      </a:r>
                    </a:p>
                  </a:txBody>
                  <a:tcPr marL="28575" marR="28575" marT="28575" marB="2857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597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Evenimente și metode ale</a:t>
            </a:r>
            <a:br>
              <a:rPr lang="ro-RO" dirty="0"/>
            </a:br>
            <a:r>
              <a:rPr lang="ro-RO" dirty="0"/>
              <a:t>obiectului în JavaScript</a:t>
            </a:r>
            <a:endParaRPr lang="en-US" dirty="0"/>
          </a:p>
        </p:txBody>
      </p:sp>
      <p:graphicFrame>
        <p:nvGraphicFramePr>
          <p:cNvPr id="6" name="Таблица 6">
            <a:extLst>
              <a:ext uri="{FF2B5EF4-FFF2-40B4-BE49-F238E27FC236}">
                <a16:creationId xmlns:a16="http://schemas.microsoft.com/office/drawing/2014/main" id="{83AD88CB-0015-D153-702E-0F212513CC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44960"/>
              </p:ext>
            </p:extLst>
          </p:nvPr>
        </p:nvGraphicFramePr>
        <p:xfrm>
          <a:off x="731878" y="1883843"/>
          <a:ext cx="10728243" cy="215265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{00A15C55-8517-42AA-B614-E9B94910E393}</a:tableStyleId>
              </a:tblPr>
              <a:tblGrid>
                <a:gridCol w="2011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9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767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Eveniment</a:t>
                      </a:r>
                      <a:endParaRPr lang="en-US" sz="2200" dirty="0">
                        <a:solidFill>
                          <a:schemeClr val="tx1"/>
                        </a:solidFill>
                        <a:latin typeface="verdana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Tratare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eveniment</a:t>
                      </a:r>
                      <a:endParaRPr lang="en-US" sz="2200" dirty="0">
                        <a:solidFill>
                          <a:schemeClr val="tx1"/>
                        </a:solidFill>
                        <a:latin typeface="verdana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Descriere</a:t>
                      </a:r>
                      <a:endParaRPr lang="en-US" sz="2200" dirty="0">
                        <a:solidFill>
                          <a:schemeClr val="tx1"/>
                        </a:solidFill>
                        <a:latin typeface="verdana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2200" dirty="0"/>
                        <a:t>open</a:t>
                      </a:r>
                      <a:endParaRPr lang="en-US" sz="2200" dirty="0">
                        <a:latin typeface="verdana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200" err="1"/>
                        <a:t>ws.onopen</a:t>
                      </a:r>
                      <a:endParaRPr lang="en-US" sz="2200">
                        <a:latin typeface="verdana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200" dirty="0" err="1"/>
                        <a:t>Conectare</a:t>
                      </a:r>
                      <a:r>
                        <a:rPr lang="en-US" sz="2200" dirty="0"/>
                        <a:t> la socket.</a:t>
                      </a:r>
                      <a:endParaRPr lang="en-US" sz="2200" dirty="0">
                        <a:latin typeface="verdana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2200" dirty="0"/>
                        <a:t>message</a:t>
                      </a:r>
                      <a:endParaRPr lang="en-US" sz="2200" dirty="0">
                        <a:latin typeface="verdana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200" dirty="0" err="1"/>
                        <a:t>ws.onmessage</a:t>
                      </a:r>
                      <a:endParaRPr lang="en-US" sz="2200" dirty="0">
                        <a:latin typeface="verdana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200" dirty="0" err="1"/>
                        <a:t>Primire</a:t>
                      </a:r>
                      <a:r>
                        <a:rPr lang="en-US" sz="2200" dirty="0"/>
                        <a:t> date.</a:t>
                      </a:r>
                      <a:endParaRPr lang="en-US" sz="2200" dirty="0">
                        <a:latin typeface="verdana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2200"/>
                        <a:t>error</a:t>
                      </a:r>
                      <a:endParaRPr lang="en-US" sz="2200">
                        <a:latin typeface="verdana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200" err="1"/>
                        <a:t>ws.onerror</a:t>
                      </a:r>
                      <a:endParaRPr lang="en-US" sz="2200">
                        <a:latin typeface="verdana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200" dirty="0" err="1"/>
                        <a:t>Eroare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în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comunicare</a:t>
                      </a:r>
                      <a:r>
                        <a:rPr lang="en-US" sz="2200" dirty="0"/>
                        <a:t>.</a:t>
                      </a:r>
                      <a:endParaRPr lang="en-US" sz="2200" dirty="0">
                        <a:latin typeface="verdana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2200" dirty="0"/>
                        <a:t>close</a:t>
                      </a:r>
                      <a:endParaRPr lang="en-US" sz="2200" dirty="0">
                        <a:latin typeface="verdana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200" dirty="0" err="1"/>
                        <a:t>ws.onclose</a:t>
                      </a:r>
                      <a:endParaRPr lang="en-US" sz="2200" dirty="0">
                        <a:latin typeface="verdana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200" dirty="0" err="1"/>
                        <a:t>Închidere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conexiune</a:t>
                      </a:r>
                      <a:r>
                        <a:rPr lang="en-US" sz="2200" dirty="0"/>
                        <a:t>.</a:t>
                      </a:r>
                      <a:endParaRPr lang="en-US" sz="2200" dirty="0">
                        <a:latin typeface="verdana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Таблица 8">
            <a:extLst>
              <a:ext uri="{FF2B5EF4-FFF2-40B4-BE49-F238E27FC236}">
                <a16:creationId xmlns:a16="http://schemas.microsoft.com/office/drawing/2014/main" id="{A36DF666-909B-D969-4502-9545AC481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950845"/>
              </p:ext>
            </p:extLst>
          </p:nvPr>
        </p:nvGraphicFramePr>
        <p:xfrm>
          <a:off x="731878" y="4310221"/>
          <a:ext cx="10728244" cy="129159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{00A15C55-8517-42AA-B614-E9B94910E393}</a:tableStyleId>
              </a:tblPr>
              <a:tblGrid>
                <a:gridCol w="1993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35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Metodă</a:t>
                      </a:r>
                      <a:endParaRPr lang="en-US" sz="2200" dirty="0">
                        <a:solidFill>
                          <a:schemeClr val="tx1"/>
                        </a:solidFill>
                        <a:latin typeface="verdana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Descriere</a:t>
                      </a:r>
                      <a:endParaRPr lang="en-US" sz="2200" dirty="0">
                        <a:solidFill>
                          <a:schemeClr val="tx1"/>
                        </a:solidFill>
                        <a:latin typeface="verdana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2200" dirty="0" err="1"/>
                        <a:t>ws.send</a:t>
                      </a:r>
                      <a:r>
                        <a:rPr lang="en-US" sz="2200" dirty="0"/>
                        <a:t>(data)</a:t>
                      </a:r>
                      <a:endParaRPr lang="en-US" sz="2200" dirty="0">
                        <a:latin typeface="verdana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2200" dirty="0" err="1"/>
                        <a:t>Metoda</a:t>
                      </a:r>
                      <a:r>
                        <a:rPr lang="en-US" sz="2200" dirty="0"/>
                        <a:t> send(data) </a:t>
                      </a:r>
                      <a:r>
                        <a:rPr lang="en-US" sz="2200" dirty="0" err="1"/>
                        <a:t>transmite</a:t>
                      </a:r>
                      <a:r>
                        <a:rPr lang="en-US" sz="2200" dirty="0"/>
                        <a:t> date </a:t>
                      </a:r>
                      <a:r>
                        <a:rPr lang="en-US" sz="2200" dirty="0" err="1"/>
                        <a:t>utilizând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conexiunea</a:t>
                      </a:r>
                      <a:r>
                        <a:rPr lang="en-US" sz="2200" dirty="0"/>
                        <a:t>.</a:t>
                      </a:r>
                      <a:endParaRPr lang="en-US" sz="2200" dirty="0">
                        <a:latin typeface="verdana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2200" err="1"/>
                        <a:t>ws.close</a:t>
                      </a:r>
                      <a:r>
                        <a:rPr lang="en-US" sz="2200"/>
                        <a:t>()</a:t>
                      </a:r>
                      <a:endParaRPr lang="en-US" sz="2200">
                        <a:latin typeface="verdana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2200" dirty="0" err="1"/>
                        <a:t>Metoda</a:t>
                      </a:r>
                      <a:r>
                        <a:rPr lang="en-US" sz="2200" dirty="0"/>
                        <a:t> close() </a:t>
                      </a:r>
                      <a:r>
                        <a:rPr lang="en-US" sz="2200" dirty="0" err="1"/>
                        <a:t>este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folosită</a:t>
                      </a:r>
                      <a:r>
                        <a:rPr lang="en-US" sz="2200" dirty="0"/>
                        <a:t> pentru a </a:t>
                      </a:r>
                      <a:r>
                        <a:rPr lang="en-US" sz="2200" dirty="0" err="1"/>
                        <a:t>încheia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orice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conexiune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existentă</a:t>
                      </a:r>
                      <a:r>
                        <a:rPr lang="en-US" sz="2200" dirty="0"/>
                        <a:t>.</a:t>
                      </a:r>
                      <a:endParaRPr lang="en-US" sz="2200" dirty="0">
                        <a:latin typeface="verdana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502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Obiectul</a:t>
            </a:r>
            <a:br>
              <a:rPr lang="ro-RO" dirty="0"/>
            </a:br>
            <a:r>
              <a:rPr lang="ro-RO" dirty="0"/>
              <a:t>Web Socket în JavaScript</a:t>
            </a:r>
            <a:endParaRPr lang="en-US" dirty="0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DCD7395A-DE0E-D1E1-A0B4-81166903E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87825" y="1946014"/>
            <a:ext cx="6816349" cy="4581150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680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Aplicație de Talk</a:t>
            </a:r>
            <a:br>
              <a:rPr lang="ro-RO" dirty="0"/>
            </a:br>
            <a:r>
              <a:rPr lang="ro-RO" dirty="0"/>
              <a:t>folosind Web Socket-uri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CDF1F9-8EF1-5271-04BD-C78DEC5F8B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55" y="1641676"/>
            <a:ext cx="5759304" cy="5081739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693932-7042-7D58-B850-CAC8E5C0C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55475"/>
            <a:ext cx="4348679" cy="2770678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6" name="Picture 4" descr="https://media.licdn.com/mpr/mpr/p/4/005/0b3/08f/2b69fe5.png">
            <a:extLst>
              <a:ext uri="{FF2B5EF4-FFF2-40B4-BE49-F238E27FC236}">
                <a16:creationId xmlns:a16="http://schemas.microsoft.com/office/drawing/2014/main" id="{ACE32527-23A0-11D6-35D3-910C5849C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7534" y="5153478"/>
            <a:ext cx="2739540" cy="156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185058-68D9-28F7-4284-4F1C9F88DADC}"/>
              </a:ext>
            </a:extLst>
          </p:cNvPr>
          <p:cNvSpPr txBox="1"/>
          <p:nvPr/>
        </p:nvSpPr>
        <p:spPr>
          <a:xfrm>
            <a:off x="4363153" y="1548443"/>
            <a:ext cx="7753921" cy="3693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         https://github.com/nemedi/retele-de-calculatoare/tree/master/websockets</a:t>
            </a:r>
          </a:p>
        </p:txBody>
      </p:sp>
      <p:pic>
        <p:nvPicPr>
          <p:cNvPr id="9" name="Picture 6" descr="GitHub Colored Logo PNG Vector (SVG) Free Download">
            <a:extLst>
              <a:ext uri="{FF2B5EF4-FFF2-40B4-BE49-F238E27FC236}">
                <a16:creationId xmlns:a16="http://schemas.microsoft.com/office/drawing/2014/main" id="{8F02D445-17C0-FA3F-328B-C89B9B373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153" y="1489866"/>
            <a:ext cx="531435" cy="51726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32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Aplicație de </a:t>
            </a:r>
            <a:r>
              <a:rPr lang="en-US" dirty="0" err="1"/>
              <a:t>captură</a:t>
            </a:r>
            <a:r>
              <a:rPr lang="en-US" dirty="0"/>
              <a:t> a </a:t>
            </a:r>
            <a:r>
              <a:rPr lang="en-US" dirty="0" err="1"/>
              <a:t>ecranului</a:t>
            </a:r>
            <a:br>
              <a:rPr lang="ro-RO" dirty="0"/>
            </a:br>
            <a:r>
              <a:rPr lang="ro-RO" dirty="0"/>
              <a:t>folosind Web Socket-uri</a:t>
            </a:r>
            <a:endParaRPr lang="en-US" dirty="0"/>
          </a:p>
        </p:txBody>
      </p:sp>
      <p:pic>
        <p:nvPicPr>
          <p:cNvPr id="2050" name="Picture 2" descr="Dr.Capture - PC screen capture and recording software.">
            <a:extLst>
              <a:ext uri="{FF2B5EF4-FFF2-40B4-BE49-F238E27FC236}">
                <a16:creationId xmlns:a16="http://schemas.microsoft.com/office/drawing/2014/main" id="{5F8D02E8-D58F-1223-AD12-139CD3126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21" y="4866219"/>
            <a:ext cx="1598579" cy="150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ACE627-2840-8C9C-75BE-F21B1D1E9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3" y="1926077"/>
            <a:ext cx="5853829" cy="4821187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457992-5958-1996-B6BC-EE46370C4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5753" y="1926077"/>
            <a:ext cx="6108454" cy="2940142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DE11FB36-99C0-D661-5BEB-3C44D3E9B20C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313234" y="3396148"/>
            <a:ext cx="4672519" cy="777018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E1495E0-3B2B-1CEB-F490-AEE76E859148}"/>
              </a:ext>
            </a:extLst>
          </p:cNvPr>
          <p:cNvSpPr txBox="1"/>
          <p:nvPr/>
        </p:nvSpPr>
        <p:spPr>
          <a:xfrm>
            <a:off x="2872901" y="6351678"/>
            <a:ext cx="9221305" cy="3693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          https://github.com/nemedi/retele-de-calculatoare/tree/master/websocket-capture-screen</a:t>
            </a:r>
          </a:p>
        </p:txBody>
      </p:sp>
      <p:pic>
        <p:nvPicPr>
          <p:cNvPr id="4" name="Picture 6" descr="GitHub Colored Logo PNG Vector (SVG) Free Download">
            <a:extLst>
              <a:ext uri="{FF2B5EF4-FFF2-40B4-BE49-F238E27FC236}">
                <a16:creationId xmlns:a16="http://schemas.microsoft.com/office/drawing/2014/main" id="{BD3F65B6-000D-AE2C-7715-F839922DB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901" y="6277712"/>
            <a:ext cx="531435" cy="51726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76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Aplicație de </a:t>
            </a:r>
            <a:r>
              <a:rPr lang="en-US" dirty="0" err="1"/>
              <a:t>captură</a:t>
            </a:r>
            <a:r>
              <a:rPr lang="en-US" dirty="0"/>
              <a:t> a </a:t>
            </a:r>
            <a:r>
              <a:rPr lang="en-US" dirty="0" err="1"/>
              <a:t>ecranului</a:t>
            </a:r>
            <a:br>
              <a:rPr lang="ro-RO" dirty="0"/>
            </a:br>
            <a:r>
              <a:rPr lang="ro-RO" dirty="0"/>
              <a:t>folosind Web Socket-uri</a:t>
            </a:r>
            <a:endParaRPr lang="en-US" dirty="0"/>
          </a:p>
        </p:txBody>
      </p:sp>
      <p:pic>
        <p:nvPicPr>
          <p:cNvPr id="2050" name="Picture 2" descr="Dr.Capture - PC screen capture and recording software.">
            <a:extLst>
              <a:ext uri="{FF2B5EF4-FFF2-40B4-BE49-F238E27FC236}">
                <a16:creationId xmlns:a16="http://schemas.microsoft.com/office/drawing/2014/main" id="{5F8D02E8-D58F-1223-AD12-139CD3126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21" y="5337131"/>
            <a:ext cx="1598579" cy="150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FAA33B-6C2E-167C-EEF8-700BD5650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533" y="3686685"/>
            <a:ext cx="8458933" cy="2286198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4D705B-A2C0-5D15-2622-0E5637B72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533" y="1828545"/>
            <a:ext cx="3215919" cy="1737511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090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1E3F6B-16F5-1C4D-9378-0BEFCDA71F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HTTPS</a:t>
            </a:r>
          </a:p>
        </p:txBody>
      </p:sp>
      <p:pic>
        <p:nvPicPr>
          <p:cNvPr id="15" name="Picture Placeholder 14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4616BD36-716A-35F1-C44B-AC139255672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47" b="168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5807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Scheme de </a:t>
            </a:r>
            <a:r>
              <a:rPr lang="ro-RO" dirty="0"/>
              <a:t>localizare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B1CC242-7213-B4E8-7819-F1ECD5111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016" y="1703672"/>
            <a:ext cx="11878146" cy="4860757"/>
          </a:xfrm>
        </p:spPr>
        <p:txBody>
          <a:bodyPr>
            <a:normAutofit/>
          </a:bodyPr>
          <a:lstStyle/>
          <a:p>
            <a:pPr algn="just"/>
            <a:r>
              <a:rPr lang="en-US" sz="3200" dirty="0"/>
              <a:t>URI</a:t>
            </a:r>
            <a:r>
              <a:rPr lang="ro-RO" sz="3200" dirty="0"/>
              <a:t> </a:t>
            </a:r>
            <a:r>
              <a:rPr lang="en-US" sz="3200" dirty="0"/>
              <a:t>(Uniform Resource Identifier)</a:t>
            </a:r>
            <a:endParaRPr lang="ro-RO" sz="3200" dirty="0"/>
          </a:p>
          <a:p>
            <a:pPr lvl="1" algn="just"/>
            <a:r>
              <a:rPr lang="ro-RO" sz="3000" dirty="0"/>
              <a:t>I</a:t>
            </a:r>
            <a:r>
              <a:rPr lang="en-US" sz="3000" dirty="0" err="1"/>
              <a:t>dentificatorul</a:t>
            </a:r>
            <a:r>
              <a:rPr lang="en-US" sz="3000" dirty="0"/>
              <a:t> </a:t>
            </a:r>
            <a:r>
              <a:rPr lang="en-US" sz="3000" dirty="0" err="1"/>
              <a:t>unic</a:t>
            </a:r>
            <a:r>
              <a:rPr lang="en-US" sz="3000" dirty="0"/>
              <a:t> al </a:t>
            </a:r>
            <a:r>
              <a:rPr lang="en-US" sz="3000" dirty="0" err="1"/>
              <a:t>unei</a:t>
            </a:r>
            <a:r>
              <a:rPr lang="en-US" sz="3000" dirty="0"/>
              <a:t> </a:t>
            </a:r>
            <a:r>
              <a:rPr lang="en-US" sz="3000" dirty="0" err="1"/>
              <a:t>resurse</a:t>
            </a:r>
            <a:r>
              <a:rPr lang="ro-RO" sz="3000" dirty="0"/>
              <a:t>;</a:t>
            </a:r>
          </a:p>
          <a:p>
            <a:pPr lvl="1" algn="just"/>
            <a:r>
              <a:rPr lang="ro-RO" sz="3000" dirty="0"/>
              <a:t>Există două tipuri de URI: URL și URN.</a:t>
            </a:r>
          </a:p>
          <a:p>
            <a:pPr algn="just"/>
            <a:r>
              <a:rPr lang="en-US" sz="3200" dirty="0"/>
              <a:t>URL</a:t>
            </a:r>
            <a:r>
              <a:rPr lang="ro-RO" sz="3200" dirty="0"/>
              <a:t> </a:t>
            </a:r>
            <a:r>
              <a:rPr lang="en-US" sz="3200" dirty="0"/>
              <a:t>(Uniform Resource Locator)</a:t>
            </a:r>
            <a:r>
              <a:rPr lang="ro-RO" sz="3200" dirty="0"/>
              <a:t>:</a:t>
            </a:r>
          </a:p>
          <a:p>
            <a:pPr lvl="1" algn="just"/>
            <a:r>
              <a:rPr lang="ro-RO" sz="3000" dirty="0"/>
              <a:t>L</a:t>
            </a:r>
            <a:r>
              <a:rPr lang="en-US" sz="3000" dirty="0" err="1"/>
              <a:t>ocația</a:t>
            </a:r>
            <a:r>
              <a:rPr lang="ro-RO" sz="3000" dirty="0"/>
              <a:t> </a:t>
            </a:r>
            <a:r>
              <a:rPr lang="en-US" sz="3000" dirty="0" err="1"/>
              <a:t>unică</a:t>
            </a:r>
            <a:r>
              <a:rPr lang="en-US" sz="3000" dirty="0"/>
              <a:t> </a:t>
            </a:r>
            <a:r>
              <a:rPr lang="en-US" sz="3000" dirty="0" err="1"/>
              <a:t>unei</a:t>
            </a:r>
            <a:r>
              <a:rPr lang="en-US" sz="3000" dirty="0"/>
              <a:t> </a:t>
            </a:r>
            <a:r>
              <a:rPr lang="en-US" sz="3000" dirty="0" err="1"/>
              <a:t>resurse</a:t>
            </a:r>
            <a:r>
              <a:rPr lang="ro-RO" sz="3000" dirty="0"/>
              <a:t> de forma:</a:t>
            </a:r>
          </a:p>
          <a:p>
            <a:pPr marL="457200" lvl="1" indent="0" algn="just">
              <a:buNone/>
            </a:pPr>
            <a:endParaRPr lang="en-US" sz="2000" dirty="0"/>
          </a:p>
          <a:p>
            <a:pPr marL="457200" lvl="1" indent="0" algn="just">
              <a:buNone/>
            </a:pPr>
            <a:endParaRPr lang="ro-RO" sz="3000" dirty="0"/>
          </a:p>
          <a:p>
            <a:pPr algn="just"/>
            <a:r>
              <a:rPr lang="en-US" sz="3200" dirty="0"/>
              <a:t>URN (Uniform Resource Name)</a:t>
            </a:r>
            <a:r>
              <a:rPr lang="ro-RO" sz="3200" dirty="0"/>
              <a:t>:</a:t>
            </a:r>
          </a:p>
          <a:p>
            <a:pPr lvl="1" algn="just"/>
            <a:r>
              <a:rPr lang="ro-RO" sz="3000" dirty="0"/>
              <a:t>N</a:t>
            </a:r>
            <a:r>
              <a:rPr lang="en-US" sz="3000" dirty="0" err="1"/>
              <a:t>umele</a:t>
            </a:r>
            <a:r>
              <a:rPr lang="en-US" sz="3000" dirty="0"/>
              <a:t> </a:t>
            </a:r>
            <a:r>
              <a:rPr lang="en-US" sz="3000" dirty="0" err="1"/>
              <a:t>unic</a:t>
            </a:r>
            <a:r>
              <a:rPr lang="en-US" sz="3000" dirty="0"/>
              <a:t> al </a:t>
            </a:r>
            <a:r>
              <a:rPr lang="en-US" sz="3000" dirty="0" err="1"/>
              <a:t>unei</a:t>
            </a:r>
            <a:r>
              <a:rPr lang="en-US" sz="3000" dirty="0"/>
              <a:t> </a:t>
            </a:r>
            <a:r>
              <a:rPr lang="en-US" sz="3000" dirty="0" err="1"/>
              <a:t>resurse</a:t>
            </a:r>
            <a:r>
              <a:rPr lang="ro-RO" sz="3000" dirty="0"/>
              <a:t> de forma:</a:t>
            </a:r>
          </a:p>
        </p:txBody>
      </p:sp>
      <p:pic>
        <p:nvPicPr>
          <p:cNvPr id="3" name="Picture 2" descr="URL - Wiktionary">
            <a:extLst>
              <a:ext uri="{FF2B5EF4-FFF2-40B4-BE49-F238E27FC236}">
                <a16:creationId xmlns:a16="http://schemas.microsoft.com/office/drawing/2014/main" id="{A9B170E3-B886-8C1E-0C2E-57BB4BE78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919" y="1939923"/>
            <a:ext cx="2095500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 descr="URI syntax diagram">
            <a:extLst>
              <a:ext uri="{FF2B5EF4-FFF2-40B4-BE49-F238E27FC236}">
                <a16:creationId xmlns:a16="http://schemas.microsoft.com/office/drawing/2014/main" id="{8D170C8B-1582-7B9E-5FC7-8729C806D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218566"/>
            <a:ext cx="9144000" cy="85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URN syntax diagram – namestring">
            <a:extLst>
              <a:ext uri="{FF2B5EF4-FFF2-40B4-BE49-F238E27FC236}">
                <a16:creationId xmlns:a16="http://schemas.microsoft.com/office/drawing/2014/main" id="{5622DBA7-4A8F-BC71-C4B2-5D4B2402D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086048"/>
            <a:ext cx="7620000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00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FDC8B4-5D31-ACF5-3F1E-644848962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951" y="1828801"/>
            <a:ext cx="11832318" cy="4599978"/>
          </a:xfrm>
        </p:spPr>
        <p:txBody>
          <a:bodyPr>
            <a:noAutofit/>
          </a:bodyPr>
          <a:lstStyle/>
          <a:p>
            <a:r>
              <a:rPr lang="en-US" sz="2400" dirty="0"/>
              <a:t>HTTPS </a:t>
            </a:r>
            <a:r>
              <a:rPr lang="en-US" sz="2400" dirty="0" err="1"/>
              <a:t>înseamnă</a:t>
            </a:r>
            <a:r>
              <a:rPr lang="en-US" sz="2400" dirty="0"/>
              <a:t> Hypertext Transfer Protocol </a:t>
            </a:r>
            <a:r>
              <a:rPr lang="en-US" sz="2400" dirty="0" err="1"/>
              <a:t>peste</a:t>
            </a:r>
            <a:r>
              <a:rPr lang="en-US" sz="2400" dirty="0"/>
              <a:t> Transport Layer Security </a:t>
            </a:r>
            <a:r>
              <a:rPr lang="en-US" sz="2400" dirty="0" err="1"/>
              <a:t>sau</a:t>
            </a:r>
            <a:r>
              <a:rPr lang="en-US" sz="2400" dirty="0"/>
              <a:t> HTTP over T</a:t>
            </a:r>
            <a:r>
              <a:rPr lang="ro-RO" sz="2400" dirty="0"/>
              <a:t>LS</a:t>
            </a:r>
            <a:r>
              <a:rPr lang="en-US" sz="2400" dirty="0"/>
              <a:t>;</a:t>
            </a:r>
          </a:p>
          <a:p>
            <a:r>
              <a:rPr lang="en-US" sz="2400" dirty="0"/>
              <a:t>TLS </a:t>
            </a:r>
            <a:r>
              <a:rPr lang="en-US" sz="2400" dirty="0" err="1"/>
              <a:t>acționează</a:t>
            </a:r>
            <a:r>
              <a:rPr lang="en-US" sz="2400" dirty="0"/>
              <a:t> ca un </a:t>
            </a:r>
            <a:r>
              <a:rPr lang="en-US" sz="2400" dirty="0" err="1"/>
              <a:t>subnivel</a:t>
            </a:r>
            <a:r>
              <a:rPr lang="en-US" sz="2400" dirty="0"/>
              <a:t> al HTTP-</a:t>
            </a:r>
            <a:r>
              <a:rPr lang="en-US" sz="2400" dirty="0" err="1"/>
              <a:t>ului</a:t>
            </a:r>
            <a:r>
              <a:rPr lang="en-US" sz="2400" dirty="0"/>
              <a:t>;</a:t>
            </a:r>
          </a:p>
          <a:p>
            <a:r>
              <a:rPr lang="en-US" sz="2400" dirty="0"/>
              <a:t>HTTPS </a:t>
            </a:r>
            <a:r>
              <a:rPr lang="en-US" sz="2400" dirty="0" err="1"/>
              <a:t>criptează</a:t>
            </a:r>
            <a:r>
              <a:rPr lang="en-US" sz="2400" dirty="0"/>
              <a:t> un </a:t>
            </a:r>
            <a:r>
              <a:rPr lang="en-US" sz="2400" dirty="0" err="1"/>
              <a:t>mesaj</a:t>
            </a:r>
            <a:r>
              <a:rPr lang="en-US" sz="2400" dirty="0"/>
              <a:t> HTTP </a:t>
            </a:r>
            <a:r>
              <a:rPr lang="en-US" sz="2400" dirty="0" err="1"/>
              <a:t>înainte</a:t>
            </a:r>
            <a:r>
              <a:rPr lang="en-US" sz="2400" dirty="0"/>
              <a:t> de </a:t>
            </a:r>
            <a:r>
              <a:rPr lang="en-US" sz="2400" dirty="0" err="1"/>
              <a:t>transmitere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decriptează</a:t>
            </a:r>
            <a:r>
              <a:rPr lang="en-US" sz="2400" dirty="0"/>
              <a:t> </a:t>
            </a:r>
            <a:r>
              <a:rPr lang="en-US" sz="2400" dirty="0" err="1"/>
              <a:t>mesajul</a:t>
            </a:r>
            <a:r>
              <a:rPr lang="en-US" sz="2400" dirty="0"/>
              <a:t> la </a:t>
            </a:r>
            <a:r>
              <a:rPr lang="en-US" sz="2400" dirty="0" err="1"/>
              <a:t>sosire</a:t>
            </a:r>
            <a:r>
              <a:rPr lang="en-US" sz="2400" dirty="0"/>
              <a:t>;</a:t>
            </a:r>
          </a:p>
          <a:p>
            <a:r>
              <a:rPr lang="en-US" sz="2400" dirty="0" err="1"/>
              <a:t>În</a:t>
            </a:r>
            <a:r>
              <a:rPr lang="en-US" sz="2400" dirty="0"/>
              <a:t> mod implicit, HTTPS </a:t>
            </a:r>
            <a:r>
              <a:rPr lang="en-US" sz="2400" dirty="0" err="1"/>
              <a:t>utilizează</a:t>
            </a:r>
            <a:r>
              <a:rPr lang="en-US" sz="2400" dirty="0"/>
              <a:t> </a:t>
            </a:r>
            <a:r>
              <a:rPr lang="en-US" sz="2400" dirty="0" err="1"/>
              <a:t>portul</a:t>
            </a:r>
            <a:r>
              <a:rPr lang="en-US" sz="2400" dirty="0"/>
              <a:t> 443 </a:t>
            </a:r>
            <a:r>
              <a:rPr lang="en-US" sz="2400" dirty="0" err="1"/>
              <a:t>spre</a:t>
            </a:r>
            <a:r>
              <a:rPr lang="en-US" sz="2400" dirty="0"/>
              <a:t> </a:t>
            </a:r>
            <a:r>
              <a:rPr lang="en-US" sz="2400" dirty="0" err="1"/>
              <a:t>deosebire</a:t>
            </a:r>
            <a:r>
              <a:rPr lang="en-US" sz="2400" dirty="0"/>
              <a:t> de </a:t>
            </a:r>
            <a:r>
              <a:rPr lang="en-US" sz="2400" dirty="0" err="1"/>
              <a:t>portul</a:t>
            </a:r>
            <a:r>
              <a:rPr lang="en-US" sz="2400" dirty="0"/>
              <a:t> HTTP standard care </a:t>
            </a:r>
            <a:r>
              <a:rPr lang="en-US" sz="2400" dirty="0" err="1"/>
              <a:t>este</a:t>
            </a:r>
            <a:r>
              <a:rPr lang="en-US" sz="2400" dirty="0"/>
              <a:t> 80;</a:t>
            </a:r>
          </a:p>
          <a:p>
            <a:r>
              <a:rPr lang="en-US" sz="2400" dirty="0"/>
              <a:t>URL-</a:t>
            </a:r>
            <a:r>
              <a:rPr lang="en-US" sz="2400" dirty="0" err="1"/>
              <a:t>ul</a:t>
            </a:r>
            <a:r>
              <a:rPr lang="en-US" sz="2400" dirty="0"/>
              <a:t> care </a:t>
            </a:r>
            <a:r>
              <a:rPr lang="en-US" sz="2400" dirty="0" err="1"/>
              <a:t>începe</a:t>
            </a:r>
            <a:r>
              <a:rPr lang="en-US" sz="2400" dirty="0"/>
              <a:t> cu HTTPS </a:t>
            </a:r>
            <a:r>
              <a:rPr lang="en-US" sz="2400" dirty="0" err="1"/>
              <a:t>indică</a:t>
            </a:r>
            <a:r>
              <a:rPr lang="en-US" sz="2400" dirty="0"/>
              <a:t> </a:t>
            </a:r>
            <a:r>
              <a:rPr lang="en-US" sz="2400" dirty="0" err="1"/>
              <a:t>faptul</a:t>
            </a:r>
            <a:r>
              <a:rPr lang="en-US" sz="2400" dirty="0"/>
              <a:t> </a:t>
            </a:r>
            <a:r>
              <a:rPr lang="en-US" sz="2400" dirty="0" err="1"/>
              <a:t>că</a:t>
            </a:r>
            <a:r>
              <a:rPr lang="en-US" sz="2400" dirty="0"/>
              <a:t> </a:t>
            </a:r>
            <a:r>
              <a:rPr lang="en-US" sz="2400" dirty="0" err="1"/>
              <a:t>conexiunea</a:t>
            </a:r>
            <a:r>
              <a:rPr lang="en-US" sz="2400" dirty="0"/>
              <a:t> </a:t>
            </a:r>
            <a:r>
              <a:rPr lang="en-US" sz="2400" dirty="0" err="1"/>
              <a:t>dintre</a:t>
            </a:r>
            <a:r>
              <a:rPr lang="en-US" sz="2400" dirty="0"/>
              <a:t> client </a:t>
            </a:r>
            <a:r>
              <a:rPr lang="en-US" sz="2400" dirty="0" err="1"/>
              <a:t>și</a:t>
            </a:r>
            <a:r>
              <a:rPr lang="en-US" sz="2400" dirty="0"/>
              <a:t> browser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criptată</a:t>
            </a:r>
            <a:r>
              <a:rPr lang="en-US" sz="2400" dirty="0"/>
              <a:t> </a:t>
            </a:r>
            <a:r>
              <a:rPr lang="en-US" sz="2400" dirty="0" err="1"/>
              <a:t>folosind</a:t>
            </a:r>
            <a:r>
              <a:rPr lang="en-US" sz="2400" dirty="0"/>
              <a:t> TSL, de </a:t>
            </a:r>
            <a:r>
              <a:rPr lang="en-US" sz="2400" dirty="0" err="1"/>
              <a:t>exemplu</a:t>
            </a:r>
            <a:r>
              <a:rPr lang="en-US" sz="2400" dirty="0"/>
              <a:t>: https://login.yahoo.com/config/login_verify2?&amp;.src=ym</a:t>
            </a:r>
          </a:p>
          <a:p>
            <a:r>
              <a:rPr lang="en-US" sz="2400" dirty="0" err="1"/>
              <a:t>Tranzacțiile</a:t>
            </a:r>
            <a:r>
              <a:rPr lang="en-US" sz="2400" dirty="0"/>
              <a:t> TLS sunt </a:t>
            </a:r>
            <a:r>
              <a:rPr lang="en-US" sz="2400" dirty="0" err="1"/>
              <a:t>negociate</a:t>
            </a:r>
            <a:r>
              <a:rPr lang="en-US" sz="2400" dirty="0"/>
              <a:t> cu </a:t>
            </a:r>
            <a:r>
              <a:rPr lang="en-US" sz="2400" dirty="0" err="1"/>
              <a:t>ajutorul</a:t>
            </a:r>
            <a:r>
              <a:rPr lang="en-US" sz="2400" dirty="0"/>
              <a:t> </a:t>
            </a:r>
            <a:r>
              <a:rPr lang="en-US" sz="2400" dirty="0" err="1"/>
              <a:t>unui</a:t>
            </a:r>
            <a:r>
              <a:rPr lang="en-US" sz="2400" dirty="0"/>
              <a:t> </a:t>
            </a:r>
            <a:r>
              <a:rPr lang="en-US" sz="2400" dirty="0" err="1"/>
              <a:t>algoritm</a:t>
            </a:r>
            <a:r>
              <a:rPr lang="en-US" sz="2400" dirty="0"/>
              <a:t> de </a:t>
            </a:r>
            <a:r>
              <a:rPr lang="en-US" sz="2400" dirty="0" err="1"/>
              <a:t>criptare</a:t>
            </a:r>
            <a:r>
              <a:rPr lang="en-US" sz="2400" dirty="0"/>
              <a:t> </a:t>
            </a:r>
            <a:r>
              <a:rPr lang="en-US" sz="2400" dirty="0" err="1"/>
              <a:t>bazat</a:t>
            </a:r>
            <a:r>
              <a:rPr lang="en-US" sz="2400" dirty="0"/>
              <a:t> pe </a:t>
            </a:r>
            <a:r>
              <a:rPr lang="en-US" sz="2400" dirty="0" err="1"/>
              <a:t>cheie</a:t>
            </a:r>
            <a:r>
              <a:rPr lang="en-US" sz="2400" dirty="0"/>
              <a:t> </a:t>
            </a:r>
            <a:r>
              <a:rPr lang="en-US" sz="2400" dirty="0" err="1"/>
              <a:t>între</a:t>
            </a:r>
            <a:r>
              <a:rPr lang="en-US" sz="2400" dirty="0"/>
              <a:t> client </a:t>
            </a:r>
            <a:r>
              <a:rPr lang="en-US" sz="2400" dirty="0" err="1"/>
              <a:t>și</a:t>
            </a:r>
            <a:r>
              <a:rPr lang="en-US" sz="2400" dirty="0"/>
              <a:t> server, </a:t>
            </a:r>
            <a:r>
              <a:rPr lang="en-US" sz="2400" dirty="0" err="1"/>
              <a:t>această</a:t>
            </a:r>
            <a:r>
              <a:rPr lang="en-US" sz="2400" dirty="0"/>
              <a:t> </a:t>
            </a:r>
            <a:r>
              <a:rPr lang="en-US" sz="2400" dirty="0" err="1"/>
              <a:t>cheie</a:t>
            </a:r>
            <a:r>
              <a:rPr lang="en-US" sz="2400" dirty="0"/>
              <a:t> are o </a:t>
            </a:r>
            <a:r>
              <a:rPr lang="en-US" sz="2400" dirty="0" err="1"/>
              <a:t>lungime</a:t>
            </a:r>
            <a:r>
              <a:rPr lang="en-US" sz="2400" dirty="0"/>
              <a:t> de 40 </a:t>
            </a:r>
            <a:r>
              <a:rPr lang="en-US" sz="2400" dirty="0" err="1"/>
              <a:t>sau</a:t>
            </a:r>
            <a:r>
              <a:rPr lang="en-US" sz="2400" dirty="0"/>
              <a:t> 128 de </a:t>
            </a:r>
            <a:r>
              <a:rPr lang="en-US" sz="2400" dirty="0" err="1"/>
              <a:t>biți</a:t>
            </a:r>
            <a:r>
              <a:rPr lang="en-US" sz="2400" dirty="0"/>
              <a:t> (cu </a:t>
            </a:r>
            <a:r>
              <a:rPr lang="en-US" sz="2400" dirty="0" err="1"/>
              <a:t>cât</a:t>
            </a:r>
            <a:r>
              <a:rPr lang="en-US" sz="2400" dirty="0"/>
              <a:t> </a:t>
            </a:r>
            <a:r>
              <a:rPr lang="en-US" sz="2400" dirty="0" err="1"/>
              <a:t>numărul</a:t>
            </a:r>
            <a:r>
              <a:rPr lang="en-US" sz="2400" dirty="0"/>
              <a:t> de </a:t>
            </a:r>
            <a:r>
              <a:rPr lang="en-US" sz="2400" dirty="0" err="1"/>
              <a:t>biți</a:t>
            </a:r>
            <a:r>
              <a:rPr lang="en-US" sz="2400" dirty="0"/>
              <a:t>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mai</a:t>
            </a:r>
            <a:r>
              <a:rPr lang="en-US" sz="2400" dirty="0"/>
              <a:t> mare, cu </a:t>
            </a:r>
            <a:r>
              <a:rPr lang="en-US" sz="2400" dirty="0" err="1"/>
              <a:t>atât</a:t>
            </a:r>
            <a:r>
              <a:rPr lang="en-US" sz="2400" dirty="0"/>
              <a:t> </a:t>
            </a:r>
            <a:r>
              <a:rPr lang="en-US" sz="2400" dirty="0" err="1"/>
              <a:t>criptarea</a:t>
            </a:r>
            <a:r>
              <a:rPr lang="en-US" sz="2400" dirty="0"/>
              <a:t>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mai</a:t>
            </a:r>
            <a:r>
              <a:rPr lang="en-US" sz="2400" dirty="0"/>
              <a:t> </a:t>
            </a:r>
            <a:r>
              <a:rPr lang="en-US" sz="2400" dirty="0" err="1"/>
              <a:t>sigură</a:t>
            </a:r>
            <a:r>
              <a:rPr lang="en-US" sz="2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01237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Handshake-</a:t>
            </a:r>
            <a:r>
              <a:rPr lang="en-US" sz="4800" dirty="0" err="1"/>
              <a:t>ul</a:t>
            </a:r>
            <a:r>
              <a:rPr lang="en-US" sz="4800" dirty="0"/>
              <a:t> </a:t>
            </a:r>
            <a:r>
              <a:rPr lang="ro-RO" dirty="0"/>
              <a:t>TLS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FDC8B4-5D31-ACF5-3F1E-644848962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951" y="1711106"/>
            <a:ext cx="11832318" cy="5130936"/>
          </a:xfrm>
        </p:spPr>
        <p:txBody>
          <a:bodyPr>
            <a:noAutofit/>
          </a:bodyPr>
          <a:lstStyle/>
          <a:p>
            <a:pPr algn="just"/>
            <a:r>
              <a:rPr lang="en-US" sz="2600" dirty="0"/>
              <a:t>O </a:t>
            </a:r>
            <a:r>
              <a:rPr lang="en-US" sz="2600" dirty="0" err="1"/>
              <a:t>conexiune</a:t>
            </a:r>
            <a:r>
              <a:rPr lang="en-US" sz="2600" dirty="0"/>
              <a:t> TLS </a:t>
            </a:r>
            <a:r>
              <a:rPr lang="en-US" sz="2600" dirty="0" err="1"/>
              <a:t>peste</a:t>
            </a:r>
            <a:r>
              <a:rPr lang="en-US" sz="2600" dirty="0"/>
              <a:t> HTTP </a:t>
            </a:r>
            <a:r>
              <a:rPr lang="en-US" sz="2600" dirty="0" err="1"/>
              <a:t>este</a:t>
            </a:r>
            <a:r>
              <a:rPr lang="en-US" sz="2600" dirty="0"/>
              <a:t> </a:t>
            </a:r>
            <a:r>
              <a:rPr lang="en-US" sz="2600" dirty="0" err="1"/>
              <a:t>întotdeauna</a:t>
            </a:r>
            <a:r>
              <a:rPr lang="en-US" sz="2600" dirty="0"/>
              <a:t> </a:t>
            </a:r>
            <a:r>
              <a:rPr lang="en-US" sz="2600" dirty="0" err="1"/>
              <a:t>inițiată</a:t>
            </a:r>
            <a:r>
              <a:rPr lang="en-US" sz="2600" dirty="0"/>
              <a:t> de client </a:t>
            </a:r>
            <a:r>
              <a:rPr lang="en-US" sz="2600" dirty="0" err="1"/>
              <a:t>folosind</a:t>
            </a:r>
            <a:r>
              <a:rPr lang="en-US" sz="2600" dirty="0"/>
              <a:t> o </a:t>
            </a:r>
            <a:r>
              <a:rPr lang="en-US" sz="2600" dirty="0" err="1"/>
              <a:t>adresă</a:t>
            </a:r>
            <a:r>
              <a:rPr lang="en-US" sz="2600" dirty="0"/>
              <a:t> URL care </a:t>
            </a:r>
            <a:r>
              <a:rPr lang="en-US" sz="2600" dirty="0" err="1"/>
              <a:t>începe</a:t>
            </a:r>
            <a:r>
              <a:rPr lang="en-US" sz="2600" dirty="0"/>
              <a:t> cu https: // </a:t>
            </a:r>
            <a:r>
              <a:rPr lang="en-US" sz="2600" dirty="0" err="1"/>
              <a:t>în</a:t>
            </a:r>
            <a:r>
              <a:rPr lang="en-US" sz="2600" dirty="0"/>
              <a:t> loc de http: //;</a:t>
            </a:r>
          </a:p>
          <a:p>
            <a:pPr algn="just"/>
            <a:r>
              <a:rPr lang="en-US" sz="2600" dirty="0"/>
              <a:t>La </a:t>
            </a:r>
            <a:r>
              <a:rPr lang="en-US" sz="2600" dirty="0" err="1"/>
              <a:t>începutul</a:t>
            </a:r>
            <a:r>
              <a:rPr lang="en-US" sz="2600" dirty="0"/>
              <a:t> </a:t>
            </a:r>
            <a:r>
              <a:rPr lang="en-US" sz="2600" dirty="0" err="1"/>
              <a:t>unei</a:t>
            </a:r>
            <a:r>
              <a:rPr lang="en-US" sz="2600" dirty="0"/>
              <a:t> </a:t>
            </a:r>
            <a:r>
              <a:rPr lang="en-US" sz="2600" dirty="0" err="1"/>
              <a:t>sesiuni</a:t>
            </a:r>
            <a:r>
              <a:rPr lang="en-US" sz="2600" dirty="0"/>
              <a:t> </a:t>
            </a:r>
            <a:r>
              <a:rPr lang="ro-RO" sz="2600" dirty="0"/>
              <a:t>TLS</a:t>
            </a:r>
            <a:r>
              <a:rPr lang="en-US" sz="2600" dirty="0"/>
              <a:t>, se </a:t>
            </a:r>
            <a:r>
              <a:rPr lang="en-US" sz="2600" dirty="0" err="1"/>
              <a:t>realizează</a:t>
            </a:r>
            <a:r>
              <a:rPr lang="en-US" sz="2600" dirty="0"/>
              <a:t> un handshake TLS, </a:t>
            </a:r>
            <a:r>
              <a:rPr lang="en-US" sz="2600" dirty="0" err="1"/>
              <a:t>având</a:t>
            </a:r>
            <a:r>
              <a:rPr lang="en-US" sz="2600" dirty="0"/>
              <a:t> ca </a:t>
            </a:r>
            <a:r>
              <a:rPr lang="en-US" sz="2600" dirty="0" err="1"/>
              <a:t>rezultat</a:t>
            </a:r>
            <a:r>
              <a:rPr lang="en-US" sz="2600" dirty="0"/>
              <a:t> </a:t>
            </a:r>
            <a:r>
              <a:rPr lang="en-US" sz="2600" dirty="0" err="1"/>
              <a:t>stabilirea</a:t>
            </a:r>
            <a:r>
              <a:rPr lang="en-US" sz="2600" dirty="0"/>
              <a:t> </a:t>
            </a:r>
            <a:r>
              <a:rPr lang="en-US" sz="2600" dirty="0" err="1"/>
              <a:t>parametrilor</a:t>
            </a:r>
            <a:r>
              <a:rPr lang="en-US" sz="2600" dirty="0"/>
              <a:t> </a:t>
            </a:r>
            <a:r>
              <a:rPr lang="en-US" sz="2600" dirty="0" err="1"/>
              <a:t>criptografici</a:t>
            </a:r>
            <a:r>
              <a:rPr lang="en-US" sz="2600" dirty="0"/>
              <a:t> ai </a:t>
            </a:r>
            <a:r>
              <a:rPr lang="en-US" sz="2600" dirty="0" err="1"/>
              <a:t>sesiunii</a:t>
            </a:r>
            <a:r>
              <a:rPr lang="en-US" sz="2600" dirty="0"/>
              <a:t>:</a:t>
            </a:r>
          </a:p>
          <a:p>
            <a:pPr lvl="1" algn="just"/>
            <a:r>
              <a:rPr lang="en-US" sz="2400" dirty="0"/>
              <a:t>Browser-</a:t>
            </a:r>
            <a:r>
              <a:rPr lang="en-US" sz="2400" dirty="0" err="1"/>
              <a:t>ul</a:t>
            </a:r>
            <a:r>
              <a:rPr lang="en-US" sz="2400" dirty="0"/>
              <a:t> </a:t>
            </a:r>
            <a:r>
              <a:rPr lang="en-US" sz="2400" dirty="0" err="1"/>
              <a:t>emite</a:t>
            </a:r>
            <a:r>
              <a:rPr lang="en-US" sz="2400" dirty="0"/>
              <a:t> o </a:t>
            </a:r>
            <a:r>
              <a:rPr lang="en-US" sz="2400" dirty="0" err="1"/>
              <a:t>solicitare</a:t>
            </a:r>
            <a:r>
              <a:rPr lang="en-US" sz="2400" dirty="0"/>
              <a:t> </a:t>
            </a:r>
            <a:r>
              <a:rPr lang="en-US" sz="2400" dirty="0" err="1"/>
              <a:t>sigură</a:t>
            </a:r>
            <a:r>
              <a:rPr lang="en-US" sz="2400" dirty="0"/>
              <a:t>;</a:t>
            </a:r>
          </a:p>
          <a:p>
            <a:pPr lvl="1" algn="just"/>
            <a:r>
              <a:rPr lang="en-US" sz="2400" dirty="0"/>
              <a:t>Server-</a:t>
            </a:r>
            <a:r>
              <a:rPr lang="en-US" sz="2400" dirty="0" err="1"/>
              <a:t>ul</a:t>
            </a:r>
            <a:r>
              <a:rPr lang="en-US" sz="2400" dirty="0"/>
              <a:t> </a:t>
            </a:r>
            <a:r>
              <a:rPr lang="en-US" sz="2400" dirty="0" err="1"/>
              <a:t>trimite</a:t>
            </a:r>
            <a:r>
              <a:rPr lang="en-US" sz="2400" dirty="0"/>
              <a:t> </a:t>
            </a:r>
            <a:r>
              <a:rPr lang="en-US" sz="2400" dirty="0" err="1"/>
              <a:t>certificatul</a:t>
            </a:r>
            <a:r>
              <a:rPr lang="en-US" sz="2400" dirty="0"/>
              <a:t> X.509 care </a:t>
            </a:r>
            <a:r>
              <a:rPr lang="en-US" sz="2400" dirty="0" err="1"/>
              <a:t>conține</a:t>
            </a:r>
            <a:r>
              <a:rPr lang="en-US" sz="2400" dirty="0"/>
              <a:t> </a:t>
            </a:r>
            <a:r>
              <a:rPr lang="en-US" sz="2400" dirty="0" err="1"/>
              <a:t>cheie</a:t>
            </a:r>
            <a:r>
              <a:rPr lang="en-US" sz="2400" dirty="0"/>
              <a:t> </a:t>
            </a:r>
            <a:r>
              <a:rPr lang="en-US" sz="2400" dirty="0" err="1"/>
              <a:t>publică</a:t>
            </a:r>
            <a:r>
              <a:rPr lang="en-US" sz="2400" dirty="0"/>
              <a:t>;</a:t>
            </a:r>
          </a:p>
          <a:p>
            <a:pPr lvl="1" algn="just"/>
            <a:r>
              <a:rPr lang="en-US" sz="2400" dirty="0"/>
              <a:t>Browser-</a:t>
            </a:r>
            <a:r>
              <a:rPr lang="en-US" sz="2400" dirty="0" err="1"/>
              <a:t>ul</a:t>
            </a:r>
            <a:r>
              <a:rPr lang="en-US" sz="2400" dirty="0"/>
              <a:t> </a:t>
            </a:r>
            <a:r>
              <a:rPr lang="en-US" sz="2400" dirty="0" err="1"/>
              <a:t>autentifică</a:t>
            </a:r>
            <a:r>
              <a:rPr lang="en-US" sz="2400" dirty="0"/>
              <a:t> </a:t>
            </a:r>
            <a:r>
              <a:rPr lang="en-US" sz="2400" dirty="0" err="1"/>
              <a:t>certificatul</a:t>
            </a:r>
            <a:r>
              <a:rPr lang="en-US" sz="2400" dirty="0"/>
              <a:t> cu </a:t>
            </a:r>
            <a:r>
              <a:rPr lang="en-US" sz="2400" dirty="0" err="1"/>
              <a:t>lista</a:t>
            </a:r>
            <a:r>
              <a:rPr lang="en-US" sz="2400" dirty="0"/>
              <a:t> CA-</a:t>
            </a:r>
            <a:r>
              <a:rPr lang="en-US" sz="2400" dirty="0" err="1"/>
              <a:t>urilor</a:t>
            </a:r>
            <a:r>
              <a:rPr lang="en-US" sz="2400" dirty="0"/>
              <a:t> </a:t>
            </a:r>
            <a:r>
              <a:rPr lang="en-US" sz="2400" dirty="0" err="1"/>
              <a:t>cunoscute</a:t>
            </a:r>
            <a:r>
              <a:rPr lang="en-US" sz="2400" dirty="0"/>
              <a:t>;</a:t>
            </a:r>
          </a:p>
          <a:p>
            <a:pPr lvl="1" algn="just"/>
            <a:r>
              <a:rPr lang="en-US" sz="2400" dirty="0" err="1"/>
              <a:t>Dacă</a:t>
            </a:r>
            <a:r>
              <a:rPr lang="en-US" sz="2400" dirty="0"/>
              <a:t> un CA nu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cunoscut</a:t>
            </a:r>
            <a:r>
              <a:rPr lang="en-US" sz="2400" dirty="0"/>
              <a:t>, browser-</a:t>
            </a:r>
            <a:r>
              <a:rPr lang="en-US" sz="2400" dirty="0" err="1"/>
              <a:t>ul</a:t>
            </a:r>
            <a:r>
              <a:rPr lang="en-US" sz="2400" dirty="0"/>
              <a:t> poate </a:t>
            </a:r>
            <a:r>
              <a:rPr lang="en-US" sz="2400" dirty="0" err="1"/>
              <a:t>oferi</a:t>
            </a:r>
            <a:r>
              <a:rPr lang="en-US" sz="2400" dirty="0"/>
              <a:t> </a:t>
            </a:r>
            <a:r>
              <a:rPr lang="en-US" sz="2400" dirty="0" err="1"/>
              <a:t>utilizatorului</a:t>
            </a:r>
            <a:r>
              <a:rPr lang="en-US" sz="2400" dirty="0"/>
              <a:t> </a:t>
            </a:r>
            <a:r>
              <a:rPr lang="en-US" sz="2400" dirty="0" err="1"/>
              <a:t>opțiunea</a:t>
            </a:r>
            <a:r>
              <a:rPr lang="en-US" sz="2400" dirty="0"/>
              <a:t> de a </a:t>
            </a:r>
            <a:r>
              <a:rPr lang="en-US" sz="2400" dirty="0" err="1"/>
              <a:t>accepta</a:t>
            </a:r>
            <a:r>
              <a:rPr lang="en-US" sz="2400" dirty="0"/>
              <a:t> </a:t>
            </a:r>
            <a:r>
              <a:rPr lang="en-US" sz="2400" dirty="0" err="1"/>
              <a:t>certificatul</a:t>
            </a:r>
            <a:r>
              <a:rPr lang="en-US" sz="2400" dirty="0"/>
              <a:t> pe </a:t>
            </a:r>
            <a:r>
              <a:rPr lang="en-US" sz="2400" dirty="0" err="1"/>
              <a:t>riscul</a:t>
            </a:r>
            <a:r>
              <a:rPr lang="en-US" sz="2400" dirty="0"/>
              <a:t> </a:t>
            </a:r>
            <a:r>
              <a:rPr lang="en-US" sz="2400" dirty="0" err="1"/>
              <a:t>său</a:t>
            </a:r>
            <a:r>
              <a:rPr lang="en-US" sz="2400" dirty="0"/>
              <a:t>);</a:t>
            </a:r>
          </a:p>
          <a:p>
            <a:pPr lvl="1" algn="just"/>
            <a:r>
              <a:rPr lang="en-US" sz="2400" dirty="0"/>
              <a:t>Browser-</a:t>
            </a:r>
            <a:r>
              <a:rPr lang="en-US" sz="2400" dirty="0" err="1"/>
              <a:t>ul</a:t>
            </a:r>
            <a:r>
              <a:rPr lang="en-US" sz="2400" dirty="0"/>
              <a:t> </a:t>
            </a:r>
            <a:r>
              <a:rPr lang="en-US" sz="2400" dirty="0" err="1"/>
              <a:t>generează</a:t>
            </a:r>
            <a:r>
              <a:rPr lang="en-US" sz="2400" dirty="0"/>
              <a:t> </a:t>
            </a:r>
            <a:r>
              <a:rPr lang="en-US" sz="2400" dirty="0" err="1"/>
              <a:t>cheie</a:t>
            </a:r>
            <a:r>
              <a:rPr lang="en-US" sz="2400" dirty="0"/>
              <a:t> </a:t>
            </a:r>
            <a:r>
              <a:rPr lang="en-US" sz="2400" dirty="0" err="1"/>
              <a:t>simetrică</a:t>
            </a:r>
            <a:r>
              <a:rPr lang="en-US" sz="2400" dirty="0"/>
              <a:t> </a:t>
            </a:r>
            <a:r>
              <a:rPr lang="en-US" sz="2400" dirty="0" err="1"/>
              <a:t>aleatorie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o </a:t>
            </a:r>
            <a:r>
              <a:rPr lang="en-US" sz="2400" dirty="0" err="1"/>
              <a:t>criptează</a:t>
            </a:r>
            <a:r>
              <a:rPr lang="en-US" sz="2400" dirty="0"/>
              <a:t> </a:t>
            </a:r>
            <a:r>
              <a:rPr lang="en-US" sz="2400" dirty="0" err="1"/>
              <a:t>folosind</a:t>
            </a:r>
            <a:r>
              <a:rPr lang="en-US" sz="2400" dirty="0"/>
              <a:t> </a:t>
            </a:r>
            <a:r>
              <a:rPr lang="en-US" sz="2400" dirty="0" err="1"/>
              <a:t>cheia</a:t>
            </a:r>
            <a:r>
              <a:rPr lang="en-US" sz="2400" dirty="0"/>
              <a:t> </a:t>
            </a:r>
            <a:r>
              <a:rPr lang="en-US" sz="2400" dirty="0" err="1"/>
              <a:t>publică</a:t>
            </a:r>
            <a:r>
              <a:rPr lang="en-US" sz="2400" dirty="0"/>
              <a:t> a server-</a:t>
            </a:r>
            <a:r>
              <a:rPr lang="en-US" sz="2400" dirty="0" err="1"/>
              <a:t>ului</a:t>
            </a:r>
            <a:r>
              <a:rPr lang="en-US" sz="2400" dirty="0"/>
              <a:t>;</a:t>
            </a:r>
          </a:p>
          <a:p>
            <a:pPr lvl="1" algn="just"/>
            <a:r>
              <a:rPr lang="en-US" sz="2400" dirty="0"/>
              <a:t>Browser-</a:t>
            </a:r>
            <a:r>
              <a:rPr lang="en-US" sz="2400" dirty="0" err="1"/>
              <a:t>ul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server-</a:t>
            </a:r>
            <a:r>
              <a:rPr lang="en-US" sz="2400" dirty="0" err="1"/>
              <a:t>ul</a:t>
            </a:r>
            <a:r>
              <a:rPr lang="en-US" sz="2400" dirty="0"/>
              <a:t> </a:t>
            </a:r>
            <a:r>
              <a:rPr lang="en-US" sz="2400" dirty="0" err="1"/>
              <a:t>cunosc</a:t>
            </a:r>
            <a:r>
              <a:rPr lang="en-US" sz="2400" dirty="0"/>
              <a:t> acum </a:t>
            </a:r>
            <a:r>
              <a:rPr lang="en-US" sz="2400" dirty="0" err="1"/>
              <a:t>ambele</a:t>
            </a:r>
            <a:r>
              <a:rPr lang="en-US" sz="2400" dirty="0"/>
              <a:t> </a:t>
            </a:r>
            <a:r>
              <a:rPr lang="en-US" sz="2400" dirty="0" err="1"/>
              <a:t>chei</a:t>
            </a:r>
            <a:r>
              <a:rPr lang="en-US" sz="2400" dirty="0"/>
              <a:t> </a:t>
            </a:r>
            <a:r>
              <a:rPr lang="en-US" sz="2400" dirty="0" err="1"/>
              <a:t>simetrice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criptează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 </a:t>
            </a:r>
            <a:r>
              <a:rPr lang="en-US" sz="2400" dirty="0" err="1"/>
              <a:t>utilizatorului</a:t>
            </a:r>
            <a:r>
              <a:rPr lang="en-US" sz="2400" dirty="0"/>
              <a:t> final </a:t>
            </a:r>
            <a:r>
              <a:rPr lang="en-US" sz="2400" dirty="0" err="1"/>
              <a:t>folosind</a:t>
            </a:r>
            <a:r>
              <a:rPr lang="en-US" sz="2400" dirty="0"/>
              <a:t> </a:t>
            </a:r>
            <a:r>
              <a:rPr lang="en-US" sz="2400" dirty="0" err="1"/>
              <a:t>cheile</a:t>
            </a:r>
            <a:r>
              <a:rPr lang="en-US" sz="2400" dirty="0"/>
              <a:t> </a:t>
            </a:r>
            <a:r>
              <a:rPr lang="en-US" sz="2400" dirty="0" err="1"/>
              <a:t>simetrice</a:t>
            </a:r>
            <a:r>
              <a:rPr lang="en-US" sz="2400" dirty="0"/>
              <a:t> pe </a:t>
            </a:r>
            <a:r>
              <a:rPr lang="en-US" sz="2400" dirty="0" err="1"/>
              <a:t>durata</a:t>
            </a:r>
            <a:r>
              <a:rPr lang="en-US" sz="2400" dirty="0"/>
              <a:t> </a:t>
            </a:r>
            <a:r>
              <a:rPr lang="en-US" sz="2400" dirty="0" err="1"/>
              <a:t>sesiunii</a:t>
            </a:r>
            <a:r>
              <a:rPr lang="en-US" sz="2400" dirty="0"/>
              <a:t>.</a:t>
            </a:r>
          </a:p>
        </p:txBody>
      </p:sp>
      <p:pic>
        <p:nvPicPr>
          <p:cNvPr id="3" name="Picture 2" descr="Handshake - Free hands and gestures icons">
            <a:extLst>
              <a:ext uri="{FF2B5EF4-FFF2-40B4-BE49-F238E27FC236}">
                <a16:creationId xmlns:a16="http://schemas.microsoft.com/office/drawing/2014/main" id="{960FEA83-D7FF-43E5-0FE3-20C175520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751" y="2417275"/>
            <a:ext cx="2576249" cy="257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07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Cum depășește SSL</a:t>
            </a:r>
            <a:br>
              <a:rPr lang="ro-RO" dirty="0"/>
            </a:br>
            <a:r>
              <a:rPr lang="ro-RO" dirty="0"/>
              <a:t>problemele de securitate HTTP</a:t>
            </a:r>
            <a:r>
              <a:rPr lang="en-US" dirty="0"/>
              <a:t>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FDC8B4-5D31-ACF5-3F1E-644848962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951" y="1828801"/>
            <a:ext cx="11832318" cy="4599978"/>
          </a:xfrm>
        </p:spPr>
        <p:txBody>
          <a:bodyPr>
            <a:noAutofit/>
          </a:bodyPr>
          <a:lstStyle/>
          <a:p>
            <a:pPr algn="just"/>
            <a:r>
              <a:rPr lang="en-US" sz="3400" dirty="0" err="1"/>
              <a:t>Tehnologia</a:t>
            </a:r>
            <a:r>
              <a:rPr lang="en-US" sz="3400" dirty="0"/>
              <a:t> Transport Layer Security </a:t>
            </a:r>
            <a:r>
              <a:rPr lang="en-US" sz="3400" dirty="0" err="1"/>
              <a:t>protejează</a:t>
            </a:r>
            <a:r>
              <a:rPr lang="en-US" sz="3400" dirty="0"/>
              <a:t> site-urile Web </a:t>
            </a:r>
            <a:r>
              <a:rPr lang="en-US" sz="3400" dirty="0" err="1"/>
              <a:t>și</a:t>
            </a:r>
            <a:r>
              <a:rPr lang="en-US" sz="3400" dirty="0"/>
              <a:t> </a:t>
            </a:r>
            <a:r>
              <a:rPr lang="en-US" sz="3400" dirty="0" err="1"/>
              <a:t>permite</a:t>
            </a:r>
            <a:r>
              <a:rPr lang="en-US" sz="3400" dirty="0"/>
              <a:t> </a:t>
            </a:r>
            <a:r>
              <a:rPr lang="en-US" sz="3400" dirty="0" err="1"/>
              <a:t>vizitatorilor</a:t>
            </a:r>
            <a:r>
              <a:rPr lang="en-US" sz="3400" dirty="0"/>
              <a:t> site-</a:t>
            </a:r>
            <a:r>
              <a:rPr lang="en-US" sz="3400" dirty="0" err="1"/>
              <a:t>ului</a:t>
            </a:r>
            <a:r>
              <a:rPr lang="en-US" sz="3400" dirty="0"/>
              <a:t> </a:t>
            </a:r>
            <a:r>
              <a:rPr lang="en-US" sz="3400" dirty="0" err="1"/>
              <a:t>să</a:t>
            </a:r>
            <a:r>
              <a:rPr lang="en-US" sz="3400" dirty="0"/>
              <a:t> </a:t>
            </a:r>
            <a:r>
              <a:rPr lang="en-US" sz="3400" dirty="0" err="1"/>
              <a:t>aibă</a:t>
            </a:r>
            <a:r>
              <a:rPr lang="en-US" sz="3400" dirty="0"/>
              <a:t> </a:t>
            </a:r>
            <a:r>
              <a:rPr lang="en-US" sz="3400" dirty="0" err="1"/>
              <a:t>încredere</a:t>
            </a:r>
            <a:r>
              <a:rPr lang="en-US" sz="3400" dirty="0"/>
              <a:t> </a:t>
            </a:r>
            <a:r>
              <a:rPr lang="en-US" sz="3400" dirty="0" err="1"/>
              <a:t>în</a:t>
            </a:r>
            <a:r>
              <a:rPr lang="en-US" sz="3400" dirty="0"/>
              <a:t> </a:t>
            </a:r>
            <a:r>
              <a:rPr lang="en-US" sz="3400" dirty="0" err="1"/>
              <a:t>trei</a:t>
            </a:r>
            <a:r>
              <a:rPr lang="en-US" sz="3400" dirty="0"/>
              <a:t> </a:t>
            </a:r>
            <a:r>
              <a:rPr lang="en-US" sz="3400" dirty="0" err="1"/>
              <a:t>moduri</a:t>
            </a:r>
            <a:r>
              <a:rPr lang="en-US" sz="3400" dirty="0"/>
              <a:t> </a:t>
            </a:r>
            <a:r>
              <a:rPr lang="en-US" sz="3400" dirty="0" err="1"/>
              <a:t>esențiale</a:t>
            </a:r>
            <a:r>
              <a:rPr lang="en-US" sz="3400" dirty="0"/>
              <a:t>:</a:t>
            </a:r>
          </a:p>
          <a:p>
            <a:pPr lvl="1"/>
            <a:r>
              <a:rPr lang="en-US" dirty="0" err="1"/>
              <a:t>Confidențialitate</a:t>
            </a:r>
            <a:r>
              <a:rPr lang="en-US" dirty="0"/>
              <a:t>: un </a:t>
            </a:r>
            <a:r>
              <a:rPr lang="en-US" dirty="0" err="1"/>
              <a:t>certificat</a:t>
            </a:r>
            <a:r>
              <a:rPr lang="en-US" dirty="0"/>
              <a:t> TLS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criptarea</a:t>
            </a:r>
            <a:r>
              <a:rPr lang="en-US" dirty="0"/>
              <a:t> </a:t>
            </a:r>
            <a:r>
              <a:rPr lang="en-US" dirty="0" err="1"/>
              <a:t>informațiilor</a:t>
            </a:r>
            <a:r>
              <a:rPr lang="en-US" dirty="0"/>
              <a:t> </a:t>
            </a:r>
            <a:r>
              <a:rPr lang="en-US" dirty="0" err="1"/>
              <a:t>sensibile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timpul</a:t>
            </a:r>
            <a:r>
              <a:rPr lang="en-US" dirty="0"/>
              <a:t> </a:t>
            </a:r>
            <a:r>
              <a:rPr lang="en-US" dirty="0" err="1"/>
              <a:t>tranzacțiilor</a:t>
            </a:r>
            <a:r>
              <a:rPr lang="en-US" dirty="0"/>
              <a:t> online;</a:t>
            </a:r>
          </a:p>
          <a:p>
            <a:pPr lvl="1"/>
            <a:r>
              <a:rPr lang="en-US" dirty="0" err="1"/>
              <a:t>Integritate</a:t>
            </a:r>
            <a:r>
              <a:rPr lang="en-US" dirty="0"/>
              <a:t>: </a:t>
            </a:r>
            <a:r>
              <a:rPr lang="en-US" dirty="0" err="1"/>
              <a:t>autoritatea</a:t>
            </a:r>
            <a:r>
              <a:rPr lang="en-US" dirty="0"/>
              <a:t> de </a:t>
            </a:r>
            <a:r>
              <a:rPr lang="en-US" dirty="0" err="1"/>
              <a:t>certificare</a:t>
            </a:r>
            <a:r>
              <a:rPr lang="en-US" dirty="0"/>
              <a:t> </a:t>
            </a:r>
            <a:r>
              <a:rPr lang="en-US" dirty="0" err="1"/>
              <a:t>verifică</a:t>
            </a:r>
            <a:r>
              <a:rPr lang="en-US" dirty="0"/>
              <a:t> </a:t>
            </a:r>
            <a:r>
              <a:rPr lang="en-US" dirty="0" err="1"/>
              <a:t>identitatea</a:t>
            </a:r>
            <a:r>
              <a:rPr lang="en-US" dirty="0"/>
              <a:t> </a:t>
            </a:r>
            <a:r>
              <a:rPr lang="en-US" dirty="0" err="1"/>
              <a:t>proprietarului</a:t>
            </a:r>
            <a:r>
              <a:rPr lang="en-US" dirty="0"/>
              <a:t> </a:t>
            </a:r>
            <a:r>
              <a:rPr lang="en-US" dirty="0" err="1"/>
              <a:t>certificatului</a:t>
            </a:r>
            <a:r>
              <a:rPr lang="en-US" dirty="0"/>
              <a:t> </a:t>
            </a:r>
            <a:r>
              <a:rPr lang="en-US" dirty="0" err="1"/>
              <a:t>atunci</a:t>
            </a:r>
            <a:r>
              <a:rPr lang="en-US" dirty="0"/>
              <a:t> </a:t>
            </a:r>
            <a:r>
              <a:rPr lang="en-US" dirty="0" err="1"/>
              <a:t>când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emis</a:t>
            </a:r>
            <a:r>
              <a:rPr lang="en-US" dirty="0"/>
              <a:t>;</a:t>
            </a:r>
          </a:p>
          <a:p>
            <a:pPr lvl="1"/>
            <a:r>
              <a:rPr lang="en-US" dirty="0" err="1"/>
              <a:t>Autentificare</a:t>
            </a:r>
            <a:r>
              <a:rPr lang="en-US" dirty="0"/>
              <a:t>: </a:t>
            </a:r>
            <a:r>
              <a:rPr lang="en-US" dirty="0" err="1"/>
              <a:t>fiecare</a:t>
            </a:r>
            <a:r>
              <a:rPr lang="en-US" dirty="0"/>
              <a:t> </a:t>
            </a:r>
            <a:r>
              <a:rPr lang="en-US" dirty="0" err="1"/>
              <a:t>certificat</a:t>
            </a:r>
            <a:r>
              <a:rPr lang="en-US" dirty="0"/>
              <a:t> TLS </a:t>
            </a:r>
            <a:r>
              <a:rPr lang="en-US" dirty="0" err="1"/>
              <a:t>conține</a:t>
            </a:r>
            <a:r>
              <a:rPr lang="en-US" dirty="0"/>
              <a:t> </a:t>
            </a:r>
            <a:r>
              <a:rPr lang="en-US" dirty="0" err="1"/>
              <a:t>informații</a:t>
            </a:r>
            <a:r>
              <a:rPr lang="en-US" dirty="0"/>
              <a:t> </a:t>
            </a:r>
            <a:r>
              <a:rPr lang="en-US" dirty="0" err="1"/>
              <a:t>unice</a:t>
            </a:r>
            <a:r>
              <a:rPr lang="en-US" dirty="0"/>
              <a:t>, </a:t>
            </a:r>
            <a:r>
              <a:rPr lang="en-US" dirty="0" err="1"/>
              <a:t>autentificate</a:t>
            </a:r>
            <a:r>
              <a:rPr lang="en-US" dirty="0"/>
              <a:t> </a:t>
            </a:r>
            <a:r>
              <a:rPr lang="en-US" dirty="0" err="1"/>
              <a:t>despre</a:t>
            </a:r>
            <a:r>
              <a:rPr lang="en-US" dirty="0"/>
              <a:t> </a:t>
            </a:r>
            <a:r>
              <a:rPr lang="en-US" dirty="0" err="1"/>
              <a:t>proprietarul</a:t>
            </a:r>
            <a:r>
              <a:rPr lang="en-US" dirty="0"/>
              <a:t> </a:t>
            </a:r>
            <a:r>
              <a:rPr lang="en-US" dirty="0" err="1"/>
              <a:t>certificatului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3473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Limitările HTTPS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FDC8B4-5D31-ACF5-3F1E-644848962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951" y="1828801"/>
            <a:ext cx="11832318" cy="4599978"/>
          </a:xfrm>
        </p:spPr>
        <p:txBody>
          <a:bodyPr>
            <a:noAutofit/>
          </a:bodyPr>
          <a:lstStyle/>
          <a:p>
            <a:pPr algn="just"/>
            <a:r>
              <a:rPr lang="en-US" sz="2600" dirty="0"/>
              <a:t>Un server HTTPS poate </a:t>
            </a:r>
            <a:r>
              <a:rPr lang="en-US" sz="2600" dirty="0" err="1"/>
              <a:t>implementa</a:t>
            </a:r>
            <a:r>
              <a:rPr lang="en-US" sz="2600" dirty="0"/>
              <a:t> un </a:t>
            </a:r>
            <a:r>
              <a:rPr lang="en-US" sz="2600" dirty="0" err="1"/>
              <a:t>singur</a:t>
            </a:r>
            <a:r>
              <a:rPr lang="en-US" sz="2600" dirty="0"/>
              <a:t> virtual host per socket, </a:t>
            </a:r>
            <a:r>
              <a:rPr lang="en-US" sz="2600" dirty="0" err="1"/>
              <a:t>spre</a:t>
            </a:r>
            <a:r>
              <a:rPr lang="en-US" sz="2600" dirty="0"/>
              <a:t> </a:t>
            </a:r>
            <a:r>
              <a:rPr lang="en-US" sz="2600" dirty="0" err="1"/>
              <a:t>deosebire</a:t>
            </a:r>
            <a:r>
              <a:rPr lang="en-US" sz="2600" dirty="0"/>
              <a:t> de </a:t>
            </a:r>
            <a:r>
              <a:rPr lang="en-US" sz="2600" dirty="0" err="1"/>
              <a:t>mai</a:t>
            </a:r>
            <a:r>
              <a:rPr lang="en-US" sz="2600" dirty="0"/>
              <a:t> </a:t>
            </a:r>
            <a:r>
              <a:rPr lang="en-US" sz="2600" dirty="0" err="1"/>
              <a:t>multe</a:t>
            </a:r>
            <a:r>
              <a:rPr lang="en-US" sz="2600" dirty="0"/>
              <a:t> din </a:t>
            </a:r>
            <a:r>
              <a:rPr lang="en-US" sz="2600" dirty="0" err="1"/>
              <a:t>spatele</a:t>
            </a:r>
            <a:r>
              <a:rPr lang="en-US" sz="2600" dirty="0"/>
              <a:t> </a:t>
            </a:r>
            <a:r>
              <a:rPr lang="en-US" sz="2600" dirty="0" err="1"/>
              <a:t>unui</a:t>
            </a:r>
            <a:r>
              <a:rPr lang="en-US" sz="2600" dirty="0"/>
              <a:t> socket </a:t>
            </a:r>
            <a:r>
              <a:rPr lang="en-US" sz="2600" dirty="0" err="1"/>
              <a:t>folosit</a:t>
            </a:r>
            <a:r>
              <a:rPr lang="en-US" sz="2600" dirty="0"/>
              <a:t> cu HTTP:</a:t>
            </a:r>
          </a:p>
          <a:p>
            <a:pPr lvl="1" algn="just"/>
            <a:r>
              <a:rPr lang="en-US" sz="2400" dirty="0" err="1"/>
              <a:t>Acest</a:t>
            </a:r>
            <a:r>
              <a:rPr lang="en-US" sz="2400" dirty="0"/>
              <a:t> </a:t>
            </a:r>
            <a:r>
              <a:rPr lang="en-US" sz="2400" dirty="0" err="1"/>
              <a:t>lucru</a:t>
            </a:r>
            <a:r>
              <a:rPr lang="en-US" sz="2400" dirty="0"/>
              <a:t> se </a:t>
            </a:r>
            <a:r>
              <a:rPr lang="en-US" sz="2400" dirty="0" err="1"/>
              <a:t>datorează</a:t>
            </a:r>
            <a:r>
              <a:rPr lang="en-US" sz="2400" dirty="0"/>
              <a:t> </a:t>
            </a:r>
            <a:r>
              <a:rPr lang="en-US" sz="2400" dirty="0" err="1"/>
              <a:t>faptului</a:t>
            </a:r>
            <a:r>
              <a:rPr lang="en-US" sz="2400" dirty="0"/>
              <a:t> </a:t>
            </a:r>
            <a:r>
              <a:rPr lang="en-US" sz="2400" dirty="0" err="1"/>
              <a:t>că</a:t>
            </a:r>
            <a:r>
              <a:rPr lang="en-US" sz="2400" dirty="0"/>
              <a:t> </a:t>
            </a:r>
            <a:r>
              <a:rPr lang="en-US" sz="2400" dirty="0" err="1"/>
              <a:t>toate</a:t>
            </a:r>
            <a:r>
              <a:rPr lang="en-US" sz="2400" dirty="0"/>
              <a:t> </a:t>
            </a:r>
            <a:r>
              <a:rPr lang="en-US" sz="2400" dirty="0" err="1"/>
              <a:t>negocierile</a:t>
            </a:r>
            <a:r>
              <a:rPr lang="en-US" sz="2400" dirty="0"/>
              <a:t> de </a:t>
            </a:r>
            <a:r>
              <a:rPr lang="en-US" sz="2400" dirty="0" err="1"/>
              <a:t>securitate</a:t>
            </a:r>
            <a:r>
              <a:rPr lang="en-US" sz="2400" dirty="0"/>
              <a:t> au loc </a:t>
            </a:r>
            <a:r>
              <a:rPr lang="en-US" sz="2400" dirty="0" err="1"/>
              <a:t>înainte</a:t>
            </a:r>
            <a:r>
              <a:rPr lang="en-US" sz="2400" dirty="0"/>
              <a:t> de </a:t>
            </a:r>
            <a:r>
              <a:rPr lang="en-US" sz="2400" dirty="0" err="1"/>
              <a:t>începerea</a:t>
            </a:r>
            <a:r>
              <a:rPr lang="en-US" sz="2400" dirty="0"/>
              <a:t> </a:t>
            </a:r>
            <a:r>
              <a:rPr lang="en-US" sz="2400" dirty="0" err="1"/>
              <a:t>protocolului</a:t>
            </a:r>
            <a:r>
              <a:rPr lang="en-US" sz="2400" dirty="0"/>
              <a:t> HTTP </a:t>
            </a:r>
            <a:r>
              <a:rPr lang="en-US" sz="2400" dirty="0" err="1"/>
              <a:t>și</a:t>
            </a:r>
            <a:r>
              <a:rPr lang="en-US" sz="2400" dirty="0"/>
              <a:t>, </a:t>
            </a:r>
            <a:r>
              <a:rPr lang="en-US" sz="2400" dirty="0" err="1"/>
              <a:t>prin</a:t>
            </a:r>
            <a:r>
              <a:rPr lang="en-US" sz="2400" dirty="0"/>
              <a:t> </a:t>
            </a:r>
            <a:r>
              <a:rPr lang="en-US" sz="2400" dirty="0" err="1"/>
              <a:t>urmare</a:t>
            </a:r>
            <a:r>
              <a:rPr lang="en-US" sz="2400" dirty="0"/>
              <a:t>, </a:t>
            </a:r>
            <a:r>
              <a:rPr lang="en-US" sz="2400" dirty="0" err="1"/>
              <a:t>înainte</a:t>
            </a:r>
            <a:r>
              <a:rPr lang="en-US" sz="2400" dirty="0"/>
              <a:t> ca </a:t>
            </a:r>
            <a:r>
              <a:rPr lang="en-US" sz="2400" dirty="0" err="1"/>
              <a:t>serverul</a:t>
            </a:r>
            <a:r>
              <a:rPr lang="en-US" sz="2400" dirty="0"/>
              <a:t> </a:t>
            </a:r>
            <a:r>
              <a:rPr lang="en-US" sz="2400" dirty="0" err="1"/>
              <a:t>să</a:t>
            </a:r>
            <a:r>
              <a:rPr lang="en-US" sz="2400" dirty="0"/>
              <a:t> </a:t>
            </a:r>
            <a:r>
              <a:rPr lang="en-US" sz="2400" dirty="0" err="1"/>
              <a:t>știe</a:t>
            </a:r>
            <a:r>
              <a:rPr lang="en-US" sz="2400" dirty="0"/>
              <a:t> </a:t>
            </a:r>
            <a:r>
              <a:rPr lang="en-US" sz="2400" dirty="0" err="1"/>
              <a:t>ce</a:t>
            </a:r>
            <a:r>
              <a:rPr lang="en-US" sz="2400" dirty="0"/>
              <a:t> </a:t>
            </a:r>
            <a:r>
              <a:rPr lang="en-US" sz="2400" dirty="0" err="1"/>
              <a:t>adresă</a:t>
            </a:r>
            <a:r>
              <a:rPr lang="en-US" sz="2400" dirty="0"/>
              <a:t> URL </a:t>
            </a:r>
            <a:r>
              <a:rPr lang="en-US" sz="2400" dirty="0" err="1"/>
              <a:t>solicită</a:t>
            </a:r>
            <a:r>
              <a:rPr lang="en-US" sz="2400" dirty="0"/>
              <a:t> </a:t>
            </a:r>
            <a:r>
              <a:rPr lang="en-US" sz="2400" dirty="0" err="1"/>
              <a:t>clientul</a:t>
            </a:r>
            <a:r>
              <a:rPr lang="en-US" sz="2400" dirty="0"/>
              <a:t>.</a:t>
            </a:r>
          </a:p>
          <a:p>
            <a:pPr algn="just"/>
            <a:r>
              <a:rPr lang="en-US" sz="2600" dirty="0"/>
              <a:t>HTTPS nu poate </a:t>
            </a:r>
            <a:r>
              <a:rPr lang="en-US" sz="2600" dirty="0" err="1"/>
              <a:t>împiedica</a:t>
            </a:r>
            <a:r>
              <a:rPr lang="en-US" sz="2600" dirty="0"/>
              <a:t> </a:t>
            </a:r>
            <a:r>
              <a:rPr lang="en-US" sz="2600" dirty="0" err="1"/>
              <a:t>furtul</a:t>
            </a:r>
            <a:r>
              <a:rPr lang="en-US" sz="2600" dirty="0"/>
              <a:t> </a:t>
            </a:r>
            <a:r>
              <a:rPr lang="en-US" sz="2600" dirty="0" err="1"/>
              <a:t>informațiilor</a:t>
            </a:r>
            <a:r>
              <a:rPr lang="en-US" sz="2600" dirty="0"/>
              <a:t> </a:t>
            </a:r>
            <a:r>
              <a:rPr lang="en-US" sz="2600" dirty="0" err="1"/>
              <a:t>confidențiale</a:t>
            </a:r>
            <a:r>
              <a:rPr lang="en-US" sz="2600" dirty="0"/>
              <a:t> din </a:t>
            </a:r>
            <a:r>
              <a:rPr lang="en-US" sz="2600" dirty="0" err="1"/>
              <a:t>paginile</a:t>
            </a:r>
            <a:r>
              <a:rPr lang="en-US" sz="2600" dirty="0"/>
              <a:t> </a:t>
            </a:r>
            <a:r>
              <a:rPr lang="en-US" sz="2600" dirty="0" err="1"/>
              <a:t>introduse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cache-</a:t>
            </a:r>
            <a:r>
              <a:rPr lang="en-US" sz="2600" dirty="0" err="1"/>
              <a:t>ul</a:t>
            </a:r>
            <a:r>
              <a:rPr lang="en-US" sz="2600" dirty="0"/>
              <a:t> browser-</a:t>
            </a:r>
            <a:r>
              <a:rPr lang="en-US" sz="2600" dirty="0" err="1"/>
              <a:t>ului</a:t>
            </a:r>
            <a:r>
              <a:rPr lang="en-US" sz="2600" dirty="0"/>
              <a:t>:</a:t>
            </a:r>
          </a:p>
          <a:p>
            <a:pPr lvl="1" algn="just"/>
            <a:r>
              <a:rPr lang="en-US" sz="2400" dirty="0" err="1"/>
              <a:t>Deoarece</a:t>
            </a:r>
            <a:r>
              <a:rPr lang="en-US" sz="2400" dirty="0"/>
              <a:t> cu TLS </a:t>
            </a:r>
            <a:r>
              <a:rPr lang="en-US" sz="2400" dirty="0" err="1"/>
              <a:t>datele</a:t>
            </a:r>
            <a:r>
              <a:rPr lang="en-US" sz="2400" dirty="0"/>
              <a:t> sunt </a:t>
            </a:r>
            <a:r>
              <a:rPr lang="en-US" sz="2400" dirty="0" err="1"/>
              <a:t>criptate</a:t>
            </a:r>
            <a:r>
              <a:rPr lang="en-US" sz="2400" dirty="0"/>
              <a:t> </a:t>
            </a:r>
            <a:r>
              <a:rPr lang="en-US" sz="2400" dirty="0" err="1"/>
              <a:t>numai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timpul</a:t>
            </a:r>
            <a:r>
              <a:rPr lang="en-US" sz="2400" dirty="0"/>
              <a:t> </a:t>
            </a:r>
            <a:r>
              <a:rPr lang="en-US" sz="2400" dirty="0" err="1"/>
              <a:t>transmisiei</a:t>
            </a:r>
            <a:r>
              <a:rPr lang="en-US" sz="2400" dirty="0"/>
              <a:t>, nu </a:t>
            </a:r>
            <a:r>
              <a:rPr lang="en-US" sz="2400" dirty="0" err="1"/>
              <a:t>însă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memoria</a:t>
            </a:r>
            <a:r>
              <a:rPr lang="en-US" sz="2400" dirty="0"/>
              <a:t> browser-</a:t>
            </a:r>
            <a:r>
              <a:rPr lang="en-US" sz="2400" dirty="0" err="1"/>
              <a:t>ului</a:t>
            </a:r>
            <a:r>
              <a:rPr lang="en-US" sz="2400" dirty="0"/>
              <a:t> </a:t>
            </a:r>
            <a:r>
              <a:rPr lang="en-US" sz="2400" dirty="0" err="1"/>
              <a:t>sau</a:t>
            </a:r>
            <a:r>
              <a:rPr lang="en-US" sz="2400" dirty="0"/>
              <a:t> pe disc.</a:t>
            </a:r>
          </a:p>
          <a:p>
            <a:pPr algn="just"/>
            <a:r>
              <a:rPr lang="en-US" sz="2600" dirty="0"/>
              <a:t>HTTPS </a:t>
            </a:r>
            <a:r>
              <a:rPr lang="en-US" sz="2600" dirty="0" err="1"/>
              <a:t>este</a:t>
            </a:r>
            <a:r>
              <a:rPr lang="en-US" sz="2600" dirty="0"/>
              <a:t> ceva </a:t>
            </a:r>
            <a:r>
              <a:rPr lang="en-US" sz="2600" dirty="0" err="1"/>
              <a:t>mai</a:t>
            </a:r>
            <a:r>
              <a:rPr lang="en-US" sz="2600" dirty="0"/>
              <a:t> lent </a:t>
            </a:r>
            <a:r>
              <a:rPr lang="en-US" sz="2600" dirty="0" err="1"/>
              <a:t>decât</a:t>
            </a:r>
            <a:r>
              <a:rPr lang="en-US" sz="2600" dirty="0"/>
              <a:t> HTTP:</a:t>
            </a:r>
          </a:p>
          <a:p>
            <a:pPr lvl="1" algn="just"/>
            <a:r>
              <a:rPr lang="en-US" sz="2400" dirty="0"/>
              <a:t>HTTPS </a:t>
            </a:r>
            <a:r>
              <a:rPr lang="en-US" sz="2400" dirty="0" err="1"/>
              <a:t>adaugă</a:t>
            </a:r>
            <a:r>
              <a:rPr lang="en-US" sz="2400" dirty="0"/>
              <a:t> overhead de </a:t>
            </a:r>
            <a:r>
              <a:rPr lang="en-US" sz="2400" dirty="0" err="1"/>
              <a:t>calcul</a:t>
            </a:r>
            <a:r>
              <a:rPr lang="en-US" sz="2400" dirty="0"/>
              <a:t>, precum </a:t>
            </a:r>
            <a:r>
              <a:rPr lang="en-US" sz="2400" dirty="0" err="1"/>
              <a:t>și</a:t>
            </a:r>
            <a:r>
              <a:rPr lang="en-US" sz="2400" dirty="0"/>
              <a:t> overhead de </a:t>
            </a:r>
            <a:r>
              <a:rPr lang="en-US" sz="2400" dirty="0" err="1"/>
              <a:t>rețea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1437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Poanta</a:t>
            </a:r>
            <a:r>
              <a:rPr lang="en-US" dirty="0"/>
              <a:t> </a:t>
            </a:r>
            <a:r>
              <a:rPr lang="en-US" dirty="0" err="1"/>
              <a:t>cursului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E57081-E358-F6E8-6259-BDC3C7B1B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892" y="2585728"/>
            <a:ext cx="7966216" cy="32255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0340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800" dirty="0" err="1">
                <a:solidFill>
                  <a:schemeClr val="bg1"/>
                </a:solidFill>
              </a:rPr>
              <a:t>Înregistrarea</a:t>
            </a:r>
            <a:r>
              <a:rPr lang="en-US" altLang="en-US" sz="4800" dirty="0">
                <a:solidFill>
                  <a:schemeClr val="bg1"/>
                </a:solidFill>
              </a:rPr>
              <a:t> </a:t>
            </a:r>
            <a:r>
              <a:rPr lang="en-US" altLang="en-US" sz="4800" dirty="0" err="1">
                <a:solidFill>
                  <a:schemeClr val="bg1"/>
                </a:solidFill>
              </a:rPr>
              <a:t>prezentării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7C1827-F473-01C1-7198-561310479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682" y="2021225"/>
            <a:ext cx="5687431" cy="31819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A4FB09-5A71-8B62-D667-385EBFEF43EA}"/>
              </a:ext>
            </a:extLst>
          </p:cNvPr>
          <p:cNvSpPr txBox="1"/>
          <p:nvPr/>
        </p:nvSpPr>
        <p:spPr>
          <a:xfrm>
            <a:off x="6015681" y="5529296"/>
            <a:ext cx="568743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dirty="0">
                <a:hlinkClick r:id="rId4"/>
              </a:rPr>
              <a:t>https://youtu.be/9_HuCnbK1PI</a:t>
            </a:r>
            <a:endParaRPr lang="en-US" sz="2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F3BD58-0E61-466D-B513-CE15673FE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733" y="2021225"/>
            <a:ext cx="5658254" cy="31819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451944-CFB6-1BC8-DD50-0DFBAAA06745}"/>
              </a:ext>
            </a:extLst>
          </p:cNvPr>
          <p:cNvSpPr txBox="1"/>
          <p:nvPr/>
        </p:nvSpPr>
        <p:spPr>
          <a:xfrm>
            <a:off x="357428" y="5529296"/>
            <a:ext cx="565825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dirty="0">
                <a:hlinkClick r:id="rId6"/>
              </a:rPr>
              <a:t>https://youtu.be/qqYhJTLZTMM</a:t>
            </a:r>
            <a:endParaRPr lang="en-US" sz="26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93E7CB5-FC83-42A3-FFEF-884723836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295" y="1998409"/>
            <a:ext cx="3335440" cy="143059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84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0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977DE14-9880-705E-6882-164A541E8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800" dirty="0" err="1">
                <a:solidFill>
                  <a:schemeClr val="bg1"/>
                </a:solidFill>
              </a:rPr>
              <a:t>Vă</a:t>
            </a:r>
            <a:r>
              <a:rPr lang="en-US" altLang="en-US" sz="4800" dirty="0">
                <a:solidFill>
                  <a:schemeClr val="bg1"/>
                </a:solidFill>
              </a:rPr>
              <a:t> </a:t>
            </a:r>
            <a:r>
              <a:rPr lang="en-US" altLang="en-US" sz="4800" dirty="0" err="1">
                <a:solidFill>
                  <a:schemeClr val="bg1"/>
                </a:solidFill>
              </a:rPr>
              <a:t>mulțumesc</a:t>
            </a:r>
            <a:r>
              <a:rPr lang="en-US" altLang="en-US" sz="4800" dirty="0">
                <a:solidFill>
                  <a:schemeClr val="bg1"/>
                </a:solidFill>
              </a:rPr>
              <a:t>!</a:t>
            </a:r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71432317-045A-B767-4304-FAB0C3E2EBD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>
                <a:solidFill>
                  <a:schemeClr val="bg1"/>
                </a:solidFill>
              </a:rPr>
              <a:t>Ne </a:t>
            </a:r>
            <a:r>
              <a:rPr lang="en-US" altLang="en-US" sz="2400" dirty="0" err="1">
                <a:solidFill>
                  <a:schemeClr val="bg1"/>
                </a:solidFill>
              </a:rPr>
              <a:t>vedem</a:t>
            </a:r>
            <a:r>
              <a:rPr lang="en-US" altLang="en-US" sz="2400" dirty="0">
                <a:solidFill>
                  <a:schemeClr val="bg1"/>
                </a:solidFill>
              </a:rPr>
              <a:t> la </a:t>
            </a:r>
            <a:r>
              <a:rPr lang="en-US" altLang="en-US" sz="2400" dirty="0" err="1">
                <a:solidFill>
                  <a:schemeClr val="bg1"/>
                </a:solidFill>
              </a:rPr>
              <a:t>cursul</a:t>
            </a:r>
            <a:r>
              <a:rPr lang="en-US" altLang="en-US" sz="2400" dirty="0">
                <a:solidFill>
                  <a:schemeClr val="bg1"/>
                </a:solidFill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</a:rPr>
              <a:t>următor</a:t>
            </a:r>
            <a:r>
              <a:rPr lang="en-US" altLang="en-US" sz="2400" dirty="0">
                <a:solidFill>
                  <a:schemeClr val="bg1"/>
                </a:solidFill>
              </a:rPr>
              <a:t>.</a:t>
            </a:r>
            <a:endParaRPr lang="en-US" dirty="0"/>
          </a:p>
        </p:txBody>
      </p:sp>
      <p:pic>
        <p:nvPicPr>
          <p:cNvPr id="11" name="Picture 2" descr="Related image">
            <a:extLst>
              <a:ext uri="{FF2B5EF4-FFF2-40B4-BE49-F238E27FC236}">
                <a16:creationId xmlns:a16="http://schemas.microsoft.com/office/drawing/2014/main" id="{AC83B36C-90A7-3772-68DF-6ABDFECAF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6" t="7504" r="11436" b="5434"/>
          <a:stretch>
            <a:fillRect/>
          </a:stretch>
        </p:blipFill>
        <p:spPr bwMode="auto">
          <a:xfrm>
            <a:off x="4187824" y="2103439"/>
            <a:ext cx="3816351" cy="417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8386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URL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7DE9C5A-7F35-524B-80DE-6EB740617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58" y="2560320"/>
            <a:ext cx="11819684" cy="4119613"/>
          </a:xfrm>
        </p:spPr>
        <p:txBody>
          <a:bodyPr>
            <a:normAutofit/>
          </a:bodyPr>
          <a:lstStyle/>
          <a:p>
            <a:pPr algn="just"/>
            <a:r>
              <a:rPr lang="en-US" sz="2800" dirty="0"/>
              <a:t>Forma </a:t>
            </a:r>
            <a:r>
              <a:rPr lang="en-US" sz="2800" dirty="0" err="1"/>
              <a:t>generală</a:t>
            </a:r>
            <a:r>
              <a:rPr lang="en-US" sz="2800" dirty="0"/>
              <a:t>:</a:t>
            </a:r>
          </a:p>
          <a:p>
            <a:pPr lvl="1" algn="just"/>
            <a:r>
              <a:rPr lang="en-US" sz="2600" dirty="0"/>
              <a:t>schema://server:port/cale?parametri#fragment</a:t>
            </a:r>
          </a:p>
          <a:p>
            <a:pPr lvl="1" algn="just"/>
            <a:r>
              <a:rPr lang="en-US" sz="2600" dirty="0"/>
              <a:t>schema de </a:t>
            </a:r>
            <a:r>
              <a:rPr lang="en-US" sz="2600" dirty="0" err="1"/>
              <a:t>nume</a:t>
            </a:r>
            <a:r>
              <a:rPr lang="en-US" sz="2600" dirty="0"/>
              <a:t>: </a:t>
            </a:r>
            <a:r>
              <a:rPr lang="en-US" sz="2600" dirty="0" err="1"/>
              <a:t>identifică</a:t>
            </a:r>
            <a:r>
              <a:rPr lang="ro-RO" sz="2600" dirty="0"/>
              <a:t> </a:t>
            </a:r>
            <a:r>
              <a:rPr lang="en-US" sz="2600" dirty="0" err="1"/>
              <a:t>protocolul</a:t>
            </a:r>
            <a:r>
              <a:rPr lang="en-US" sz="2600" dirty="0"/>
              <a:t> </a:t>
            </a:r>
            <a:r>
              <a:rPr lang="en-US" sz="2600" dirty="0" err="1"/>
              <a:t>utilizat</a:t>
            </a:r>
            <a:r>
              <a:rPr lang="en-US" sz="2600" dirty="0"/>
              <a:t> care </a:t>
            </a:r>
            <a:r>
              <a:rPr lang="en-US" sz="2600" dirty="0" err="1"/>
              <a:t>determină</a:t>
            </a:r>
            <a:r>
              <a:rPr lang="en-US" sz="2600" dirty="0"/>
              <a:t> </a:t>
            </a:r>
            <a:r>
              <a:rPr lang="en-US" sz="2600" dirty="0" err="1"/>
              <a:t>și</a:t>
            </a:r>
            <a:r>
              <a:rPr lang="en-US" sz="2600" dirty="0"/>
              <a:t> forma URL-</a:t>
            </a:r>
            <a:r>
              <a:rPr lang="en-US" sz="2600" dirty="0" err="1"/>
              <a:t>ului</a:t>
            </a:r>
            <a:r>
              <a:rPr lang="ro-RO" sz="2600" dirty="0"/>
              <a:t>;</a:t>
            </a:r>
            <a:endParaRPr lang="en-US" sz="2600" dirty="0"/>
          </a:p>
          <a:p>
            <a:pPr lvl="1" algn="just"/>
            <a:r>
              <a:rPr lang="en-US" sz="2600" dirty="0"/>
              <a:t>server: </a:t>
            </a:r>
            <a:r>
              <a:rPr lang="en-US" sz="2600" dirty="0" err="1"/>
              <a:t>numele</a:t>
            </a:r>
            <a:r>
              <a:rPr lang="ro-RO" sz="2600" dirty="0"/>
              <a:t> </a:t>
            </a:r>
            <a:r>
              <a:rPr lang="en-US" sz="2600" dirty="0" err="1"/>
              <a:t>sau</a:t>
            </a:r>
            <a:r>
              <a:rPr lang="en-US" sz="2600" dirty="0"/>
              <a:t> </a:t>
            </a:r>
            <a:r>
              <a:rPr lang="en-US" sz="2600" dirty="0" err="1"/>
              <a:t>adresa</a:t>
            </a:r>
            <a:r>
              <a:rPr lang="en-US" sz="2600" dirty="0"/>
              <a:t> </a:t>
            </a:r>
            <a:r>
              <a:rPr lang="en-US" sz="2600" dirty="0" err="1"/>
              <a:t>serverului</a:t>
            </a:r>
            <a:r>
              <a:rPr lang="ro-RO" sz="2600" dirty="0"/>
              <a:t>,</a:t>
            </a:r>
            <a:r>
              <a:rPr lang="en-US" sz="2600" dirty="0"/>
              <a:t> se pot </a:t>
            </a:r>
            <a:r>
              <a:rPr lang="en-US" sz="2600" dirty="0" err="1"/>
              <a:t>obține</a:t>
            </a:r>
            <a:r>
              <a:rPr lang="en-US" sz="2600" dirty="0"/>
              <a:t> </a:t>
            </a:r>
            <a:r>
              <a:rPr lang="en-US" sz="2600" dirty="0" err="1"/>
              <a:t>unul</a:t>
            </a:r>
            <a:r>
              <a:rPr lang="en-US" sz="2600" dirty="0"/>
              <a:t> din </a:t>
            </a:r>
            <a:r>
              <a:rPr lang="en-US" sz="2600" dirty="0" err="1"/>
              <a:t>altul</a:t>
            </a:r>
            <a:r>
              <a:rPr lang="en-US" sz="2600" dirty="0"/>
              <a:t> </a:t>
            </a:r>
            <a:r>
              <a:rPr lang="en-US" sz="2600" dirty="0" err="1"/>
              <a:t>prin</a:t>
            </a:r>
            <a:r>
              <a:rPr lang="en-US" sz="2600" dirty="0"/>
              <a:t> </a:t>
            </a:r>
            <a:r>
              <a:rPr lang="en-US" sz="2600" dirty="0" err="1"/>
              <a:t>intermediul</a:t>
            </a:r>
            <a:r>
              <a:rPr lang="en-US" sz="2600" dirty="0"/>
              <a:t> DNS (Domain Name Service)</a:t>
            </a:r>
            <a:r>
              <a:rPr lang="ro-RO" sz="2600" dirty="0"/>
              <a:t>;</a:t>
            </a:r>
          </a:p>
          <a:p>
            <a:pPr lvl="1" algn="just"/>
            <a:r>
              <a:rPr lang="en-US" sz="2600" dirty="0"/>
              <a:t>port: </a:t>
            </a:r>
            <a:r>
              <a:rPr lang="en-US" sz="2600" dirty="0" err="1"/>
              <a:t>identifică</a:t>
            </a:r>
            <a:r>
              <a:rPr lang="en-US" sz="2600" dirty="0"/>
              <a:t> </a:t>
            </a:r>
            <a:r>
              <a:rPr lang="en-US" sz="2600" dirty="0" err="1"/>
              <a:t>aplicație</a:t>
            </a:r>
            <a:r>
              <a:rPr lang="en-US" sz="2600" dirty="0"/>
              <a:t> pe </a:t>
            </a:r>
            <a:r>
              <a:rPr lang="en-US" sz="2600" dirty="0" err="1"/>
              <a:t>calculatorul</a:t>
            </a:r>
            <a:r>
              <a:rPr lang="en-US" sz="2600" dirty="0"/>
              <a:t> </a:t>
            </a:r>
            <a:r>
              <a:rPr lang="en-US" sz="2600" dirty="0" err="1"/>
              <a:t>destinație</a:t>
            </a:r>
            <a:r>
              <a:rPr lang="en-US" sz="2600" dirty="0"/>
              <a:t>; browser-</a:t>
            </a:r>
            <a:r>
              <a:rPr lang="en-US" sz="2600" dirty="0" err="1"/>
              <a:t>ul</a:t>
            </a:r>
            <a:r>
              <a:rPr lang="en-US" sz="2600" dirty="0"/>
              <a:t> </a:t>
            </a:r>
            <a:r>
              <a:rPr lang="en-US" sz="2600" dirty="0" err="1"/>
              <a:t>presupune</a:t>
            </a:r>
            <a:r>
              <a:rPr lang="en-US" sz="2600" dirty="0"/>
              <a:t> </a:t>
            </a:r>
            <a:r>
              <a:rPr lang="en-US" sz="2600" dirty="0" err="1"/>
              <a:t>portul</a:t>
            </a:r>
            <a:r>
              <a:rPr lang="en-US" sz="2600" dirty="0"/>
              <a:t> 80 (</a:t>
            </a:r>
            <a:r>
              <a:rPr lang="en-US" sz="2600" dirty="0" err="1"/>
              <a:t>portul</a:t>
            </a:r>
            <a:r>
              <a:rPr lang="en-US" sz="2600" dirty="0"/>
              <a:t> </a:t>
            </a:r>
            <a:r>
              <a:rPr lang="en-US" sz="2600" dirty="0" err="1"/>
              <a:t>tipic</a:t>
            </a:r>
            <a:r>
              <a:rPr lang="en-US" sz="2600" dirty="0"/>
              <a:t>), </a:t>
            </a:r>
            <a:r>
              <a:rPr lang="en-US" sz="2600" dirty="0" err="1"/>
              <a:t>dar</a:t>
            </a:r>
            <a:r>
              <a:rPr lang="en-US" sz="2600" dirty="0"/>
              <a:t> se poate </a:t>
            </a:r>
            <a:r>
              <a:rPr lang="en-US" sz="2600" dirty="0" err="1"/>
              <a:t>utiliza</a:t>
            </a:r>
            <a:r>
              <a:rPr lang="en-US" sz="2600" dirty="0"/>
              <a:t> </a:t>
            </a:r>
            <a:r>
              <a:rPr lang="en-US" sz="2600" dirty="0" err="1"/>
              <a:t>orice</a:t>
            </a:r>
            <a:r>
              <a:rPr lang="en-US" sz="2600" dirty="0"/>
              <a:t> port </a:t>
            </a:r>
            <a:r>
              <a:rPr lang="en-US" sz="2600" dirty="0" err="1"/>
              <a:t>neocupat</a:t>
            </a:r>
            <a:r>
              <a:rPr lang="en-US" sz="2600" dirty="0"/>
              <a:t>;</a:t>
            </a:r>
          </a:p>
          <a:p>
            <a:pPr lvl="1" algn="just"/>
            <a:r>
              <a:rPr lang="en-US" sz="2600" dirty="0" err="1"/>
              <a:t>parametri</a:t>
            </a:r>
            <a:r>
              <a:rPr lang="en-US" sz="2600" dirty="0"/>
              <a:t>: </a:t>
            </a:r>
            <a:r>
              <a:rPr lang="en-US" sz="2600" dirty="0" err="1"/>
              <a:t>listă</a:t>
            </a:r>
            <a:r>
              <a:rPr lang="en-US" sz="2600" dirty="0"/>
              <a:t> de </a:t>
            </a:r>
            <a:r>
              <a:rPr lang="en-US" sz="2600" dirty="0" err="1"/>
              <a:t>perechi</a:t>
            </a:r>
            <a:r>
              <a:rPr lang="en-US" sz="2600" dirty="0"/>
              <a:t> </a:t>
            </a:r>
            <a:r>
              <a:rPr lang="en-US" sz="2600" dirty="0" err="1"/>
              <a:t>cheie-valoare</a:t>
            </a:r>
            <a:r>
              <a:rPr lang="en-US" sz="2600" dirty="0"/>
              <a:t> separate de &amp; de </a:t>
            </a:r>
            <a:r>
              <a:rPr lang="en-US" sz="2600" dirty="0" err="1"/>
              <a:t>exemplu</a:t>
            </a:r>
            <a:r>
              <a:rPr lang="en-US" sz="2600" dirty="0"/>
              <a:t>: name=</a:t>
            </a:r>
            <a:r>
              <a:rPr lang="en-US" sz="2600" dirty="0" err="1"/>
              <a:t>Iulian&amp;age</a:t>
            </a:r>
            <a:r>
              <a:rPr lang="en-US" sz="2600" dirty="0"/>
              <a:t>=44</a:t>
            </a:r>
          </a:p>
          <a:p>
            <a:pPr lvl="1" algn="just"/>
            <a:r>
              <a:rPr lang="en-US" sz="2600" dirty="0"/>
              <a:t>fragment: </a:t>
            </a:r>
            <a:r>
              <a:rPr lang="en-US" sz="2600" dirty="0" err="1"/>
              <a:t>identifică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principiu</a:t>
            </a:r>
            <a:r>
              <a:rPr lang="en-US" sz="2600" dirty="0"/>
              <a:t> </a:t>
            </a:r>
            <a:r>
              <a:rPr lang="en-US" sz="2600" dirty="0" err="1"/>
              <a:t>poziția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interiorul</a:t>
            </a:r>
            <a:r>
              <a:rPr lang="en-US" sz="2600" dirty="0"/>
              <a:t> </a:t>
            </a:r>
            <a:r>
              <a:rPr lang="en-US" sz="2600" dirty="0" err="1"/>
              <a:t>documentului</a:t>
            </a:r>
            <a:r>
              <a:rPr lang="ro-RO" sz="2600" dirty="0"/>
              <a:t>.</a:t>
            </a:r>
            <a:endParaRPr lang="en-US" sz="2600" dirty="0"/>
          </a:p>
        </p:txBody>
      </p:sp>
      <p:pic>
        <p:nvPicPr>
          <p:cNvPr id="3" name="Picture 4" descr="What is a URL? - Learn web development | MDN">
            <a:extLst>
              <a:ext uri="{FF2B5EF4-FFF2-40B4-BE49-F238E27FC236}">
                <a16:creationId xmlns:a16="http://schemas.microsoft.com/office/drawing/2014/main" id="{2B9A4D6A-3646-B3A0-5868-C7198AF6C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132" y="1939575"/>
            <a:ext cx="9144000" cy="88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96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Cererea HTTP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1DE55E1-223E-EB8C-AA09-AFD18EC48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387" y="1802777"/>
            <a:ext cx="11584294" cy="5039265"/>
          </a:xfrm>
        </p:spPr>
        <p:txBody>
          <a:bodyPr>
            <a:noAutofit/>
          </a:bodyPr>
          <a:lstStyle/>
          <a:p>
            <a:pPr algn="just"/>
            <a:r>
              <a:rPr lang="en-US" sz="3200" dirty="0"/>
              <a:t>O </a:t>
            </a:r>
            <a:r>
              <a:rPr lang="en-US" sz="3200" dirty="0" err="1"/>
              <a:t>linie</a:t>
            </a:r>
            <a:r>
              <a:rPr lang="en-US" sz="3200" dirty="0"/>
              <a:t> de </a:t>
            </a:r>
            <a:r>
              <a:rPr lang="ro-RO" sz="3200" dirty="0"/>
              <a:t>cerere</a:t>
            </a:r>
            <a:r>
              <a:rPr lang="en-US" sz="3200" dirty="0"/>
              <a:t> care </a:t>
            </a:r>
            <a:r>
              <a:rPr lang="en-US" sz="3200" dirty="0" err="1"/>
              <a:t>specifică</a:t>
            </a:r>
            <a:r>
              <a:rPr lang="en-US" sz="3200" dirty="0"/>
              <a:t> </a:t>
            </a:r>
            <a:r>
              <a:rPr lang="en-US" sz="3200" dirty="0" err="1"/>
              <a:t>metoda</a:t>
            </a:r>
            <a:r>
              <a:rPr lang="en-US" sz="3200" dirty="0"/>
              <a:t> </a:t>
            </a:r>
            <a:r>
              <a:rPr lang="en-US" sz="3200" dirty="0" err="1"/>
              <a:t>și</a:t>
            </a:r>
            <a:r>
              <a:rPr lang="en-US" sz="3200" dirty="0"/>
              <a:t> </a:t>
            </a:r>
            <a:r>
              <a:rPr lang="en-US" sz="3200" dirty="0" err="1"/>
              <a:t>adresa</a:t>
            </a:r>
            <a:r>
              <a:rPr lang="en-US" sz="3200" dirty="0"/>
              <a:t> </a:t>
            </a:r>
            <a:r>
              <a:rPr lang="en-US" sz="3200" dirty="0" err="1"/>
              <a:t>resursei</a:t>
            </a:r>
            <a:r>
              <a:rPr lang="ro-RO" sz="3200" dirty="0"/>
              <a:t>;</a:t>
            </a:r>
            <a:endParaRPr lang="en-US" sz="3200" dirty="0"/>
          </a:p>
          <a:p>
            <a:pPr algn="just"/>
            <a:r>
              <a:rPr lang="en-US" sz="3200" dirty="0"/>
              <a:t>Un </a:t>
            </a:r>
            <a:r>
              <a:rPr lang="en-US" sz="3200" dirty="0" err="1"/>
              <a:t>număr</a:t>
            </a:r>
            <a:r>
              <a:rPr lang="en-US" sz="3200" dirty="0"/>
              <a:t> </a:t>
            </a:r>
            <a:r>
              <a:rPr lang="en-US" sz="3200" dirty="0" err="1"/>
              <a:t>oarecare</a:t>
            </a:r>
            <a:r>
              <a:rPr lang="en-US" sz="3200" dirty="0"/>
              <a:t> de </a:t>
            </a:r>
            <a:r>
              <a:rPr lang="ro-RO" sz="3200" dirty="0"/>
              <a:t>antete;</a:t>
            </a:r>
            <a:endParaRPr lang="en-US" sz="3200" dirty="0"/>
          </a:p>
          <a:p>
            <a:pPr algn="just"/>
            <a:r>
              <a:rPr lang="en-US" sz="3200" dirty="0"/>
              <a:t>O </a:t>
            </a:r>
            <a:r>
              <a:rPr lang="en-US" sz="3200" dirty="0" err="1"/>
              <a:t>linie</a:t>
            </a:r>
            <a:r>
              <a:rPr lang="en-US" sz="3200" dirty="0"/>
              <a:t> </a:t>
            </a:r>
            <a:r>
              <a:rPr lang="en-US" sz="3200" dirty="0" err="1"/>
              <a:t>goală</a:t>
            </a:r>
            <a:r>
              <a:rPr lang="ro-RO" sz="3200" dirty="0"/>
              <a:t>;</a:t>
            </a:r>
            <a:endParaRPr lang="en-US" sz="3200" dirty="0"/>
          </a:p>
          <a:p>
            <a:pPr algn="just"/>
            <a:r>
              <a:rPr lang="en-US" sz="3200" dirty="0" err="1"/>
              <a:t>Opțional</a:t>
            </a:r>
            <a:r>
              <a:rPr lang="en-US" sz="3200" dirty="0"/>
              <a:t>, un </a:t>
            </a:r>
            <a:r>
              <a:rPr lang="en-US" sz="3200" dirty="0" err="1"/>
              <a:t>corp</a:t>
            </a:r>
            <a:r>
              <a:rPr lang="en-US" sz="3200" dirty="0"/>
              <a:t> de request</a:t>
            </a:r>
            <a:r>
              <a:rPr lang="ro-RO" sz="3200" dirty="0"/>
              <a:t>.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F7DCAF-E1E5-2EDD-C2A6-9A07A2240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761" y="2447991"/>
            <a:ext cx="3664920" cy="154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AE4F32-63E0-EFBB-0858-996FA03F7AF6}"/>
              </a:ext>
            </a:extLst>
          </p:cNvPr>
          <p:cNvSpPr txBox="1"/>
          <p:nvPr/>
        </p:nvSpPr>
        <p:spPr>
          <a:xfrm>
            <a:off x="2969729" y="4078939"/>
            <a:ext cx="6413610" cy="267765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GET /website/template/photography/ HTTP/1.1</a:t>
            </a:r>
            <a:br>
              <a:rPr lang="en-US" sz="2400" dirty="0"/>
            </a:br>
            <a:r>
              <a:rPr lang="en-US" sz="2400" dirty="0"/>
              <a:t>Accept:*/*               </a:t>
            </a:r>
            <a:br>
              <a:rPr lang="en-US" sz="2400" dirty="0"/>
            </a:br>
            <a:r>
              <a:rPr lang="en-US" sz="2400" dirty="0"/>
              <a:t>Accept-Language: </a:t>
            </a:r>
            <a:r>
              <a:rPr lang="en-US" sz="2400" dirty="0" err="1"/>
              <a:t>en-gb</a:t>
            </a:r>
            <a:br>
              <a:rPr lang="en-US" sz="2400" dirty="0"/>
            </a:br>
            <a:r>
              <a:rPr lang="en-US" sz="2400" dirty="0"/>
              <a:t>Accept-Encoding: </a:t>
            </a:r>
            <a:r>
              <a:rPr lang="en-US" sz="2400" dirty="0" err="1"/>
              <a:t>gzip</a:t>
            </a:r>
            <a:r>
              <a:rPr lang="en-US" sz="2400" dirty="0"/>
              <a:t>, deflate</a:t>
            </a:r>
            <a:br>
              <a:rPr lang="en-US" sz="2400" dirty="0"/>
            </a:br>
            <a:r>
              <a:rPr lang="en-US" sz="2400" dirty="0"/>
              <a:t>User-Agent: Mozilla/4.0 (compatible; MSIE 6.0)</a:t>
            </a:r>
            <a:br>
              <a:rPr lang="en-US" sz="2400" dirty="0"/>
            </a:br>
            <a:r>
              <a:rPr lang="en-US" sz="2400" dirty="0"/>
              <a:t>Host: www.httpwatch.com</a:t>
            </a:r>
            <a:br>
              <a:rPr lang="en-US" sz="2400" dirty="0"/>
            </a:br>
            <a:r>
              <a:rPr lang="en-US" sz="2400" dirty="0"/>
              <a:t>Connection: Keep-Alive </a:t>
            </a:r>
          </a:p>
        </p:txBody>
      </p:sp>
    </p:spTree>
    <p:extLst>
      <p:ext uri="{BB962C8B-B14F-4D97-AF65-F5344CB8AC3E}">
        <p14:creationId xmlns:p14="http://schemas.microsoft.com/office/powerpoint/2010/main" val="307538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Metode HTTP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A2C762-A4EC-A460-15D3-2922C01EA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563" y="1865014"/>
            <a:ext cx="11353800" cy="2851365"/>
          </a:xfrm>
        </p:spPr>
        <p:txBody>
          <a:bodyPr>
            <a:normAutofit/>
          </a:bodyPr>
          <a:lstStyle/>
          <a:p>
            <a:pPr algn="just"/>
            <a:r>
              <a:rPr lang="en-US" sz="3200" dirty="0"/>
              <a:t>GET: </a:t>
            </a:r>
            <a:r>
              <a:rPr lang="en-US" sz="3200" dirty="0" err="1"/>
              <a:t>întoarce</a:t>
            </a:r>
            <a:r>
              <a:rPr lang="en-US" sz="3200" dirty="0"/>
              <a:t> </a:t>
            </a:r>
            <a:r>
              <a:rPr lang="en-US" sz="3200" dirty="0" err="1"/>
              <a:t>conținutul</a:t>
            </a:r>
            <a:r>
              <a:rPr lang="en-US" sz="3200" dirty="0"/>
              <a:t> </a:t>
            </a:r>
            <a:r>
              <a:rPr lang="en-US" sz="3200" dirty="0" err="1"/>
              <a:t>unei</a:t>
            </a:r>
            <a:r>
              <a:rPr lang="en-US" sz="3200" dirty="0"/>
              <a:t> </a:t>
            </a:r>
            <a:r>
              <a:rPr lang="en-US" sz="3200" dirty="0" err="1"/>
              <a:t>resurse</a:t>
            </a:r>
            <a:r>
              <a:rPr lang="en-US" sz="3200" dirty="0"/>
              <a:t> </a:t>
            </a:r>
            <a:r>
              <a:rPr lang="en-US" sz="3200" dirty="0" err="1"/>
              <a:t>identificată</a:t>
            </a:r>
            <a:r>
              <a:rPr lang="en-US" sz="3200" dirty="0"/>
              <a:t> </a:t>
            </a:r>
            <a:r>
              <a:rPr lang="en-US" sz="3200" dirty="0" err="1"/>
              <a:t>printr</a:t>
            </a:r>
            <a:r>
              <a:rPr lang="en-US" sz="3200" dirty="0"/>
              <a:t>-un URL;</a:t>
            </a:r>
          </a:p>
          <a:p>
            <a:pPr algn="just"/>
            <a:r>
              <a:rPr lang="en-US" sz="3200" dirty="0"/>
              <a:t>POST: se </a:t>
            </a:r>
            <a:r>
              <a:rPr lang="en-US" sz="3200" dirty="0" err="1"/>
              <a:t>folosește</a:t>
            </a:r>
            <a:r>
              <a:rPr lang="en-US" sz="3200" dirty="0"/>
              <a:t> pentru a </a:t>
            </a:r>
            <a:r>
              <a:rPr lang="en-US" sz="3200" dirty="0" err="1"/>
              <a:t>trimite</a:t>
            </a:r>
            <a:r>
              <a:rPr lang="en-US" sz="3200" dirty="0"/>
              <a:t> date </a:t>
            </a:r>
            <a:r>
              <a:rPr lang="en-US" sz="3200" dirty="0" err="1"/>
              <a:t>către</a:t>
            </a:r>
            <a:r>
              <a:rPr lang="en-US" sz="3200" dirty="0"/>
              <a:t> server;</a:t>
            </a:r>
          </a:p>
          <a:p>
            <a:pPr algn="just"/>
            <a:r>
              <a:rPr lang="en-US" sz="3200" dirty="0"/>
              <a:t>PUT: </a:t>
            </a:r>
            <a:r>
              <a:rPr lang="en-US" sz="3200" dirty="0" err="1"/>
              <a:t>solicită</a:t>
            </a:r>
            <a:r>
              <a:rPr lang="en-US" sz="3200" dirty="0"/>
              <a:t> </a:t>
            </a:r>
            <a:r>
              <a:rPr lang="en-US" sz="3200" dirty="0" err="1"/>
              <a:t>salvarea</a:t>
            </a:r>
            <a:r>
              <a:rPr lang="en-US" sz="3200" dirty="0"/>
              <a:t> </a:t>
            </a:r>
            <a:r>
              <a:rPr lang="en-US" sz="3200" dirty="0" err="1"/>
              <a:t>entității</a:t>
            </a:r>
            <a:r>
              <a:rPr lang="en-US" sz="3200" dirty="0"/>
              <a:t> </a:t>
            </a:r>
            <a:r>
              <a:rPr lang="en-US" sz="3200" dirty="0" err="1"/>
              <a:t>trimise</a:t>
            </a:r>
            <a:r>
              <a:rPr lang="en-US" sz="3200" dirty="0"/>
              <a:t> pe server la o </a:t>
            </a:r>
            <a:r>
              <a:rPr lang="en-US" sz="3200" dirty="0" err="1"/>
              <a:t>adresă</a:t>
            </a:r>
            <a:r>
              <a:rPr lang="en-US" sz="3200" dirty="0"/>
              <a:t> URL;</a:t>
            </a:r>
          </a:p>
          <a:p>
            <a:pPr algn="just"/>
            <a:r>
              <a:rPr lang="en-US" sz="3200" dirty="0"/>
              <a:t>PATCH: </a:t>
            </a:r>
            <a:r>
              <a:rPr lang="en-US" sz="3200" dirty="0" err="1"/>
              <a:t>aplică</a:t>
            </a:r>
            <a:r>
              <a:rPr lang="en-US" sz="3200" dirty="0"/>
              <a:t> </a:t>
            </a:r>
            <a:r>
              <a:rPr lang="en-US" sz="3200" dirty="0" err="1"/>
              <a:t>modificări</a:t>
            </a:r>
            <a:r>
              <a:rPr lang="en-US" sz="3200" dirty="0"/>
              <a:t> </a:t>
            </a:r>
            <a:r>
              <a:rPr lang="en-US" sz="3200" dirty="0" err="1"/>
              <a:t>parțiale</a:t>
            </a:r>
            <a:r>
              <a:rPr lang="en-US" sz="3200" dirty="0"/>
              <a:t> </a:t>
            </a:r>
            <a:r>
              <a:rPr lang="en-US" sz="3200" dirty="0" err="1"/>
              <a:t>asupra</a:t>
            </a:r>
            <a:r>
              <a:rPr lang="en-US" sz="3200" dirty="0"/>
              <a:t> </a:t>
            </a:r>
            <a:r>
              <a:rPr lang="en-US" sz="3200" dirty="0" err="1"/>
              <a:t>unei</a:t>
            </a:r>
            <a:r>
              <a:rPr lang="en-US" sz="3200" dirty="0"/>
              <a:t> </a:t>
            </a:r>
            <a:r>
              <a:rPr lang="en-US" sz="3200" dirty="0" err="1"/>
              <a:t>resurse</a:t>
            </a:r>
            <a:r>
              <a:rPr lang="en-US" sz="3200" dirty="0"/>
              <a:t>;</a:t>
            </a:r>
          </a:p>
          <a:p>
            <a:pPr algn="just"/>
            <a:r>
              <a:rPr lang="en-US" sz="3200" dirty="0"/>
              <a:t>DELETE: </a:t>
            </a:r>
            <a:r>
              <a:rPr lang="en-US" sz="3200" dirty="0" err="1"/>
              <a:t>solicită</a:t>
            </a:r>
            <a:r>
              <a:rPr lang="en-US" sz="3200" dirty="0"/>
              <a:t> </a:t>
            </a:r>
            <a:r>
              <a:rPr lang="en-US" sz="3200" dirty="0" err="1"/>
              <a:t>ștergerea</a:t>
            </a:r>
            <a:r>
              <a:rPr lang="en-US" sz="3200" dirty="0"/>
              <a:t> </a:t>
            </a:r>
            <a:r>
              <a:rPr lang="en-US" sz="3200" dirty="0" err="1"/>
              <a:t>entității</a:t>
            </a:r>
            <a:r>
              <a:rPr lang="en-US" sz="3200" dirty="0"/>
              <a:t> </a:t>
            </a:r>
            <a:r>
              <a:rPr lang="en-US" sz="3200" dirty="0" err="1"/>
              <a:t>identificate</a:t>
            </a:r>
            <a:r>
              <a:rPr lang="en-US" sz="3200" dirty="0"/>
              <a:t> </a:t>
            </a:r>
            <a:r>
              <a:rPr lang="en-US" sz="3200" dirty="0" err="1"/>
              <a:t>printr</a:t>
            </a:r>
            <a:r>
              <a:rPr lang="en-US" sz="3200" dirty="0"/>
              <a:t>-un URL;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87E4E1-D8E3-470D-C5E1-914EC5F43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012" y="4716379"/>
            <a:ext cx="5194175" cy="157174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566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02_T_PGO_Template-Technology-16_9" id="{81DCE5C4-B478-45A5-BF3D-F99F6B466453}" vid="{7752A34F-BDE9-4B5C-BD71-8CC51032E0E4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02_T_PGO_Template-Technology-16_9" id="{81DCE5C4-B478-45A5-BF3D-F99F6B466453}" vid="{9798486C-2361-4817-935E-CFE22018B95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EDE4C4DE37DE4195A53F6743A7A007" ma:contentTypeVersion="12" ma:contentTypeDescription="Create a new document." ma:contentTypeScope="" ma:versionID="8ff7b4cf7efeeb44785e45130a382d01">
  <xsd:schema xmlns:xsd="http://www.w3.org/2001/XMLSchema" xmlns:xs="http://www.w3.org/2001/XMLSchema" xmlns:p="http://schemas.microsoft.com/office/2006/metadata/properties" xmlns:ns3="6435a3c3-ebd1-43cd-9a1d-4bfead7a3918" xmlns:ns4="90a0a7f2-4f75-40c5-8f89-f5c0f28ab4f4" targetNamespace="http://schemas.microsoft.com/office/2006/metadata/properties" ma:root="true" ma:fieldsID="353d2a4ce6107c6858e4f51c273ad22b" ns3:_="" ns4:_="">
    <xsd:import namespace="6435a3c3-ebd1-43cd-9a1d-4bfead7a3918"/>
    <xsd:import namespace="90a0a7f2-4f75-40c5-8f89-f5c0f28ab4f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35a3c3-ebd1-43cd-9a1d-4bfead7a3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a0a7f2-4f75-40c5-8f89-f5c0f28ab4f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435a3c3-ebd1-43cd-9a1d-4bfead7a3918" xsi:nil="true"/>
  </documentManagement>
</p:properties>
</file>

<file path=customXml/itemProps1.xml><?xml version="1.0" encoding="utf-8"?>
<ds:datastoreItem xmlns:ds="http://schemas.openxmlformats.org/officeDocument/2006/customXml" ds:itemID="{DDB0CAE7-3B66-4459-A206-873D2B6FC0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435a3c3-ebd1-43cd-9a1d-4bfead7a3918"/>
    <ds:schemaRef ds:uri="90a0a7f2-4f75-40c5-8f89-f5c0f28ab4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206774A-0A56-4461-A41A-096807D400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0A2A8BF-12AE-4DAA-921A-87214F3095DB}">
  <ds:schemaRefs>
    <ds:schemaRef ds:uri="http://schemas.microsoft.com/office/2006/documentManagement/types"/>
    <ds:schemaRef ds:uri="6435a3c3-ebd1-43cd-9a1d-4bfead7a3918"/>
    <ds:schemaRef ds:uri="http://purl.org/dc/elements/1.1/"/>
    <ds:schemaRef ds:uri="http://schemas.microsoft.com/office/2006/metadata/properties"/>
    <ds:schemaRef ds:uri="90a0a7f2-4f75-40c5-8f89-f5c0f28ab4f4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0102_T_PGO_Template-Technology-16_9</Template>
  <TotalTime>1297</TotalTime>
  <Words>4176</Words>
  <Application>Microsoft Office PowerPoint</Application>
  <PresentationFormat>Widescreen</PresentationFormat>
  <Paragraphs>490</Paragraphs>
  <Slides>66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Arial</vt:lpstr>
      <vt:lpstr>Arial Unicode MS</vt:lpstr>
      <vt:lpstr>Calibri</vt:lpstr>
      <vt:lpstr>Calibri Light</vt:lpstr>
      <vt:lpstr>verdana</vt:lpstr>
      <vt:lpstr>1_Custom Design</vt:lpstr>
      <vt:lpstr>Custom Design</vt:lpstr>
      <vt:lpstr>Rețele de calculatoare</vt:lpstr>
      <vt:lpstr>Vă mulțumesc că ați venit la curs!</vt:lpstr>
      <vt:lpstr>Descriere generală</vt:lpstr>
      <vt:lpstr>Comunicare sincronă</vt:lpstr>
      <vt:lpstr>Resurse Web</vt:lpstr>
      <vt:lpstr>Scheme de localizare</vt:lpstr>
      <vt:lpstr>URL</vt:lpstr>
      <vt:lpstr>Cererea HTTP</vt:lpstr>
      <vt:lpstr>Metode HTTP</vt:lpstr>
      <vt:lpstr>Metode HTTP</vt:lpstr>
      <vt:lpstr>Antete HTTP</vt:lpstr>
      <vt:lpstr>Antete HTTP</vt:lpstr>
      <vt:lpstr>Antete HTTP</vt:lpstr>
      <vt:lpstr>Antete HTTP</vt:lpstr>
      <vt:lpstr>Răspunsul HTTP</vt:lpstr>
      <vt:lpstr>Răspunsul HTTP</vt:lpstr>
      <vt:lpstr>Coduri de răspuns</vt:lpstr>
      <vt:lpstr>Coduri de răspuns</vt:lpstr>
      <vt:lpstr>Redirectarea răspunsului</vt:lpstr>
      <vt:lpstr>Conținut multimedia</vt:lpstr>
      <vt:lpstr>Standardul MIME</vt:lpstr>
      <vt:lpstr>Trimiterea de argumente în cererea HTTP</vt:lpstr>
      <vt:lpstr>Cerere de tip POST</vt:lpstr>
      <vt:lpstr>Trimiterea de cereri HTTP utilizând Postman</vt:lpstr>
      <vt:lpstr>Cookie-uri</vt:lpstr>
      <vt:lpstr>Tipuri de cookie-uri</vt:lpstr>
      <vt:lpstr>Cache-ul resurselor HTTP</vt:lpstr>
      <vt:lpstr>Extensibilitatea HTTP</vt:lpstr>
      <vt:lpstr>REST și JSON</vt:lpstr>
      <vt:lpstr>AJAX Asynchronous JavaScript And XML </vt:lpstr>
      <vt:lpstr>CORS Cross-origin Resource Sharing</vt:lpstr>
      <vt:lpstr>CORS Cross-origin Resource Sharing</vt:lpstr>
      <vt:lpstr>JSONP JavaScript Object Notation with Padding</vt:lpstr>
      <vt:lpstr>Servere Web</vt:lpstr>
      <vt:lpstr>Cum implementăm un server Web?</vt:lpstr>
      <vt:lpstr>Cum implementăm un server Web?</vt:lpstr>
      <vt:lpstr>Cum implementăm un server Web?</vt:lpstr>
      <vt:lpstr>Cum implementăm un server Web?</vt:lpstr>
      <vt:lpstr>Analiza traficului cu Wireshark</vt:lpstr>
      <vt:lpstr>Avantajele HTTP-ului</vt:lpstr>
      <vt:lpstr>HTTP este fără stare</vt:lpstr>
      <vt:lpstr>Limitările HTTP-ului</vt:lpstr>
      <vt:lpstr>Probleme cu HTTP-ul</vt:lpstr>
      <vt:lpstr>Probleme cu HTTP-ul</vt:lpstr>
      <vt:lpstr>HTTP 2.0</vt:lpstr>
      <vt:lpstr>Evoluția modelului de comunicare</vt:lpstr>
      <vt:lpstr>SPDY în HTTP 2.0</vt:lpstr>
      <vt:lpstr>Interogare periodică vs. notificări</vt:lpstr>
      <vt:lpstr>Web Socket-uri</vt:lpstr>
      <vt:lpstr>Web Socket-uri</vt:lpstr>
      <vt:lpstr>Handshake-ul Web Socket</vt:lpstr>
      <vt:lpstr>Puncte de acces construite programatic în Java</vt:lpstr>
      <vt:lpstr>Puncte de acces adnotate în Java</vt:lpstr>
      <vt:lpstr>Evenimente și metode ale obiectului în JavaScript</vt:lpstr>
      <vt:lpstr>Obiectul Web Socket în JavaScript</vt:lpstr>
      <vt:lpstr>Aplicație de Talk folosind Web Socket-uri</vt:lpstr>
      <vt:lpstr>Aplicație de captură a ecranului folosind Web Socket-uri</vt:lpstr>
      <vt:lpstr>Aplicație de captură a ecranului folosind Web Socket-uri</vt:lpstr>
      <vt:lpstr>HTTPS</vt:lpstr>
      <vt:lpstr>HTTPS</vt:lpstr>
      <vt:lpstr>Handshake-ul TLS</vt:lpstr>
      <vt:lpstr>Cum depășește SSL problemele de securitate HTTP?</vt:lpstr>
      <vt:lpstr>Limitările HTTPS</vt:lpstr>
      <vt:lpstr>Poanta cursului</vt:lpstr>
      <vt:lpstr>Înregistrarea prezentării</vt:lpstr>
      <vt:lpstr>Vă mulțumesc!</vt:lpstr>
    </vt:vector>
  </TitlesOfParts>
  <Company>Axway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de Operare</dc:title>
  <dc:creator>Iulian Ilie Nemedi</dc:creator>
  <dc:description>© Copyright PresentationGo.com</dc:description>
  <cp:lastModifiedBy>Iulian Ilie-Nemedi</cp:lastModifiedBy>
  <cp:revision>281</cp:revision>
  <dcterms:created xsi:type="dcterms:W3CDTF">2023-02-20T18:01:55Z</dcterms:created>
  <dcterms:modified xsi:type="dcterms:W3CDTF">2025-03-03T17:43:17Z</dcterms:modified>
  <cp:category>Templates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0x010100E0EDE4C4DE37DE4195A53F6743A7A007</vt:lpwstr>
  </property>
</Properties>
</file>